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43"/>
  </p:notesMasterIdLst>
  <p:sldIdLst>
    <p:sldId id="256" r:id="rId13"/>
    <p:sldId id="257" r:id="rId14"/>
    <p:sldId id="458" r:id="rId15"/>
    <p:sldId id="258" r:id="rId16"/>
    <p:sldId id="259" r:id="rId17"/>
    <p:sldId id="260" r:id="rId18"/>
    <p:sldId id="284" r:id="rId19"/>
    <p:sldId id="262" r:id="rId20"/>
    <p:sldId id="263" r:id="rId21"/>
    <p:sldId id="264" r:id="rId22"/>
    <p:sldId id="456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457" r:id="rId34"/>
    <p:sldId id="276" r:id="rId35"/>
    <p:sldId id="277" r:id="rId36"/>
    <p:sldId id="459" r:id="rId37"/>
    <p:sldId id="278" r:id="rId38"/>
    <p:sldId id="279" r:id="rId39"/>
    <p:sldId id="281" r:id="rId40"/>
    <p:sldId id="282" r:id="rId41"/>
    <p:sldId id="283" r:id="rId42"/>
  </p:sldIdLst>
  <p:sldSz cx="12192000" cy="6858000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Clique para mover o slide</a:t>
            </a: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Clique para editar o formato de notas</a:t>
            </a:r>
          </a:p>
        </p:txBody>
      </p:sp>
      <p:sp>
        <p:nvSpPr>
          <p:cNvPr id="4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&lt;cabeçalho&gt;</a:t>
            </a:r>
          </a:p>
        </p:txBody>
      </p:sp>
      <p:sp>
        <p:nvSpPr>
          <p:cNvPr id="493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&lt;data/hora&gt;</a:t>
            </a:r>
          </a:p>
        </p:txBody>
      </p:sp>
      <p:sp>
        <p:nvSpPr>
          <p:cNvPr id="494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495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F2B1A678-78CF-4E66-B5D6-B8E66A3C7082}" type="slidenum">
              <a:rPr lang="pt-BR" sz="1400" b="0" strike="noStrike" spc="-1">
                <a:solidFill>
                  <a:srgbClr val="000000"/>
                </a:solid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94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  <a:ln w="0">
            <a:noFill/>
          </a:ln>
        </p:spPr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 type="sldNum" idx="37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DFD183D-A502-469D-B3CF-1120A2F63398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 type="dt" idx="38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781CF8-1230-446E-92DB-F877EBC567F3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08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sldNum" idx="53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94CC82-AC1C-4C7E-9DBC-C66E4D63088A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10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 type="dt" idx="54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0BDD90-6197-42F7-AD82-1A026CCA349B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18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sldNum" idx="53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94CC82-AC1C-4C7E-9DBC-C66E4D63088A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11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 type="dt" idx="54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0BDD90-6197-42F7-AD82-1A026CCA349B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25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  <a:ln w="0">
            <a:noFill/>
          </a:ln>
        </p:spPr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PlaceHolder 3"/>
          <p:cNvSpPr>
            <a:spLocks noGrp="1"/>
          </p:cNvSpPr>
          <p:nvPr>
            <p:ph type="sldNum" idx="55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184298-9679-45E3-8E9E-3F149BAC2A99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12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5" name="PlaceHolder 4"/>
          <p:cNvSpPr>
            <a:spLocks noGrp="1"/>
          </p:cNvSpPr>
          <p:nvPr>
            <p:ph type="dt" idx="56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BC4899-5AF5-40CC-9DC6-CB0085C95BAC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99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9" name="PlaceHolder 3"/>
          <p:cNvSpPr>
            <a:spLocks noGrp="1"/>
          </p:cNvSpPr>
          <p:nvPr>
            <p:ph type="sldNum" idx="57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917C05-E8DC-400A-90B8-431F84B334C8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13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0" name="PlaceHolder 4"/>
          <p:cNvSpPr>
            <a:spLocks noGrp="1"/>
          </p:cNvSpPr>
          <p:nvPr>
            <p:ph type="dt" idx="58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9CBC176-B2BB-474B-B86F-DBF6A43AAE98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160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sldNum" idx="59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C677998-05C1-4B72-AFAB-1E490067F335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5" name="PlaceHolder 4"/>
          <p:cNvSpPr>
            <a:spLocks noGrp="1"/>
          </p:cNvSpPr>
          <p:nvPr>
            <p:ph type="dt" idx="60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EA69EE3-BA6B-4630-92FF-3693FF266EA5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503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9" name="PlaceHolder 3"/>
          <p:cNvSpPr>
            <a:spLocks noGrp="1"/>
          </p:cNvSpPr>
          <p:nvPr>
            <p:ph type="sldNum" idx="61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440006-089B-442D-B801-B63F7CB1784E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15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0" name="PlaceHolder 4"/>
          <p:cNvSpPr>
            <a:spLocks noGrp="1"/>
          </p:cNvSpPr>
          <p:nvPr>
            <p:ph type="dt" idx="62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338A02-F8C5-42FC-A216-4CFF4436B4E4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45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 type="sldNum" idx="63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8C915B-6779-425C-AC31-02ECC90A307A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16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 type="dt" idx="64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FD55692-FA0C-4469-862F-5D93D9BE532E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550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4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sldNum" idx="65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542D36-2E31-4770-97A8-E3B3EF637459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17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 type="dt" idx="66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7FB13E9-B847-42A9-A230-4A537D2EEA6A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891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sldNum" idx="67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76085D-C187-427A-A512-F9A81CB19AF1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18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 type="dt" idx="68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05741A-F4A7-4EAF-BD65-B873672125F6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732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9" name="PlaceHolder 3"/>
          <p:cNvSpPr>
            <a:spLocks noGrp="1"/>
          </p:cNvSpPr>
          <p:nvPr>
            <p:ph type="sldNum" idx="69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B43C02-0317-4AD9-B41E-006BB91D9222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19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0" name="PlaceHolder 4"/>
          <p:cNvSpPr>
            <a:spLocks noGrp="1"/>
          </p:cNvSpPr>
          <p:nvPr>
            <p:ph type="dt" idx="70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ADE8EC1-915C-46F3-B946-9BA969D16A78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53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sldNum" idx="39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4AA6E1-5A87-4009-9A22-2BCF2CA45A82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dt" idx="40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90281CD-7AAF-4434-855C-D43B934101D4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02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 type="sldNum" idx="71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3EFC95-84B2-491E-9DD3-E826085464AD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20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5" name="PlaceHolder 4"/>
          <p:cNvSpPr>
            <a:spLocks noGrp="1"/>
          </p:cNvSpPr>
          <p:nvPr>
            <p:ph type="dt" idx="72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450F27-828A-464C-9014-6EA58D9B558B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08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 type="sldNum" idx="73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ECBC3FF-8458-4E76-9B20-2EC4F7048DAB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21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0" name="PlaceHolder 4"/>
          <p:cNvSpPr>
            <a:spLocks noGrp="1"/>
          </p:cNvSpPr>
          <p:nvPr>
            <p:ph type="dt" idx="74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EAF9CBA-FE05-4E0B-9C6A-BD5D2FC848CF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637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sldNum" idx="75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B44321F-F6B4-4140-8563-92DDC9ABC316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22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5" name="PlaceHolder 4"/>
          <p:cNvSpPr>
            <a:spLocks noGrp="1"/>
          </p:cNvSpPr>
          <p:nvPr>
            <p:ph type="dt" idx="76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746CD4-695E-4193-8296-918FB38E552F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40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  <a:ln w="0">
            <a:noFill/>
          </a:ln>
        </p:spPr>
      </p:sp>
      <p:sp>
        <p:nvSpPr>
          <p:cNvPr id="77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Fim</a:t>
            </a:r>
          </a:p>
          <a:p>
            <a:pPr marL="216000" indent="0">
              <a:lnSpc>
                <a:spcPct val="100000"/>
              </a:lnSpc>
              <a:buNone/>
            </a:pPr>
            <a:endParaRPr lang="pt-B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 type="sldNum" idx="77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B92467A-D3DD-4C5B-99A8-098EE1862913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23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0" name="PlaceHolder 4"/>
          <p:cNvSpPr>
            <a:spLocks noGrp="1"/>
          </p:cNvSpPr>
          <p:nvPr>
            <p:ph type="dt" idx="78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623A84F-30E3-4787-9824-138059EEB516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85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sldNum" idx="79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8513D8-0F2B-4E6B-80B0-C7EBD4CF978A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5" name="PlaceHolder 4"/>
          <p:cNvSpPr>
            <a:spLocks noGrp="1"/>
          </p:cNvSpPr>
          <p:nvPr>
            <p:ph type="dt" idx="80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F1815B5-C7F0-43DD-AE33-D7A2DFE4FF99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380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sldNum" idx="53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94CC82-AC1C-4C7E-9DBC-C66E4D63088A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25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0" name="PlaceHolder 4"/>
          <p:cNvSpPr>
            <a:spLocks noGrp="1"/>
          </p:cNvSpPr>
          <p:nvPr>
            <p:ph type="dt" idx="54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0BDD90-6197-42F7-AD82-1A026CCA349B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879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  <a:ln w="0">
            <a:noFill/>
          </a:ln>
        </p:spPr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 type="sldNum" idx="81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FE0931-2BC1-4672-A278-36EB4D8992CC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26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0" name="PlaceHolder 4"/>
          <p:cNvSpPr>
            <a:spLocks noGrp="1"/>
          </p:cNvSpPr>
          <p:nvPr>
            <p:ph type="dt" idx="82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DB8841-93C9-4B49-A9D7-F813C2A380CF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994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  <a:ln w="0">
            <a:noFill/>
          </a:ln>
        </p:spPr>
      </p:sp>
      <p:sp>
        <p:nvSpPr>
          <p:cNvPr id="79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4" name="PlaceHolder 3"/>
          <p:cNvSpPr>
            <a:spLocks noGrp="1"/>
          </p:cNvSpPr>
          <p:nvPr>
            <p:ph type="sldNum" idx="83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3D6E3AB-E0A9-4191-90A0-96ADFBE9B431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27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5" name="PlaceHolder 4"/>
          <p:cNvSpPr>
            <a:spLocks noGrp="1"/>
          </p:cNvSpPr>
          <p:nvPr>
            <p:ph type="dt" idx="84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DF46B20-C49B-452D-A3FD-F9A6E34888C5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439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  <a:ln w="0">
            <a:noFill/>
          </a:ln>
        </p:spPr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4" name="PlaceHolder 3"/>
          <p:cNvSpPr>
            <a:spLocks noGrp="1"/>
          </p:cNvSpPr>
          <p:nvPr>
            <p:ph type="sldNum" idx="87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EBCDC7D-7EC0-4AE9-B12D-A4EBB64B40B2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28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5" name="PlaceHolder 4"/>
          <p:cNvSpPr>
            <a:spLocks noGrp="1"/>
          </p:cNvSpPr>
          <p:nvPr>
            <p:ph type="dt" idx="88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92BF5E1-04EA-4A29-A77C-D96B0B280096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958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80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9" name="PlaceHolder 3"/>
          <p:cNvSpPr>
            <a:spLocks noGrp="1"/>
          </p:cNvSpPr>
          <p:nvPr>
            <p:ph type="sldNum" idx="89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E88E3B5-1411-44EC-B8F1-365F00E07B9C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29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0" name="PlaceHolder 4"/>
          <p:cNvSpPr>
            <a:spLocks noGrp="1"/>
          </p:cNvSpPr>
          <p:nvPr>
            <p:ph type="dt" idx="90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CB812A-6ED0-48D6-AC3B-BC76A9541B0D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19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77">
              <a:defRPr/>
            </a:pPr>
            <a:endParaRPr lang="pt-BR" sz="800" dirty="0"/>
          </a:p>
          <a:p>
            <a:pPr defTabSz="914177">
              <a:defRPr/>
            </a:pPr>
            <a:endParaRPr lang="pt-BR" sz="800" dirty="0"/>
          </a:p>
          <a:p>
            <a:pPr defTabSz="914177">
              <a:defRPr/>
            </a:pP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8C82-3A7E-45CC-A019-F3E14A68D633}" type="slidenum">
              <a:rPr lang="pt-BR" smtClean="0"/>
              <a:t>3</a:t>
            </a:fld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6B249E4-E66C-448C-96C7-398B6CDE4C0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A4066B-4089-4457-AE93-6824E4D28919}" type="datetime1">
              <a:rPr lang="pt-BR" smtClean="0"/>
              <a:t>11/03/2024</a:t>
            </a:fld>
            <a:endParaRPr lang="pt-BR" dirty="0"/>
          </a:p>
        </p:txBody>
      </p:sp>
      <p:sp>
        <p:nvSpPr>
          <p:cNvPr id="6" name="Espaço Reservado para Cabeçalho 5">
            <a:extLst>
              <a:ext uri="{FF2B5EF4-FFF2-40B4-BE49-F238E27FC236}">
                <a16:creationId xmlns="" xmlns:a16="http://schemas.microsoft.com/office/drawing/2014/main" id="{F21F6668-DA12-446E-BD4E-6B2563BEB9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 dirty="0"/>
              <a:t>APRESENTAÇÃO FIEP (07/02/2023)</a:t>
            </a:r>
          </a:p>
        </p:txBody>
      </p:sp>
    </p:spTree>
    <p:extLst>
      <p:ext uri="{BB962C8B-B14F-4D97-AF65-F5344CB8AC3E}">
        <p14:creationId xmlns:p14="http://schemas.microsoft.com/office/powerpoint/2010/main" val="1965079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 type="sldNum" idx="91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E07214F-180C-421C-B8C9-8E50648FE744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30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5" name="PlaceHolder 4"/>
          <p:cNvSpPr>
            <a:spLocks noGrp="1"/>
          </p:cNvSpPr>
          <p:nvPr>
            <p:ph type="dt" idx="92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0C5FE16-EB72-4E3A-B04A-FD68DE3137F0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58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9" name="PlaceHolder 3"/>
          <p:cNvSpPr>
            <a:spLocks noGrp="1"/>
          </p:cNvSpPr>
          <p:nvPr>
            <p:ph type="sldNum" idx="41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773A7A1-C49B-41F3-859D-C2601356029C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0" name="PlaceHolder 4"/>
          <p:cNvSpPr>
            <a:spLocks noGrp="1"/>
          </p:cNvSpPr>
          <p:nvPr>
            <p:ph type="dt" idx="42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26C28A2-C2ED-432F-A3A3-1039AA0828EA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10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  <a:ln w="0">
            <a:noFill/>
          </a:ln>
        </p:spPr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sldNum" idx="43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475F12D-D48C-4706-920A-44882AFFBD19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5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5" name="PlaceHolder 4"/>
          <p:cNvSpPr>
            <a:spLocks noGrp="1"/>
          </p:cNvSpPr>
          <p:nvPr>
            <p:ph type="dt" idx="44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9C2E8C-3F24-46FB-9A2E-7DFEC0744AE2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12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20" y="851040"/>
            <a:ext cx="4074840" cy="2292120"/>
          </a:xfrm>
          <a:prstGeom prst="rect">
            <a:avLst/>
          </a:prstGeom>
          <a:ln w="0">
            <a:noFill/>
          </a:ln>
        </p:spPr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 type="sldNum" idx="45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825701-0925-4A6F-B472-E4F827DCE222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6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 type="dt" idx="46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8047DB-1CFB-4F76-A5B9-30E535BC5C90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56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4" name="PlaceHolder 3"/>
          <p:cNvSpPr>
            <a:spLocks noGrp="1"/>
          </p:cNvSpPr>
          <p:nvPr>
            <p:ph type="sldNum" idx="47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D16F65-EDE1-4C23-AADC-EBDF2ACD0C85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7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5" name="PlaceHolder 4"/>
          <p:cNvSpPr>
            <a:spLocks noGrp="1"/>
          </p:cNvSpPr>
          <p:nvPr>
            <p:ph type="dt" idx="48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05DEE62-27DF-442E-8DC8-B782778E01A2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27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08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9" name="PlaceHolder 3"/>
          <p:cNvSpPr>
            <a:spLocks noGrp="1"/>
          </p:cNvSpPr>
          <p:nvPr>
            <p:ph type="sldNum" idx="49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21D0261-77E4-4C65-AB4F-AEDFF27D6245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8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" name="PlaceHolder 4"/>
          <p:cNvSpPr>
            <a:spLocks noGrp="1"/>
          </p:cNvSpPr>
          <p:nvPr>
            <p:ph type="dt" idx="50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1D2DE3E-FBB5-4E18-8288-3F695C569602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783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ln w="0">
            <a:noFill/>
          </a:ln>
        </p:spPr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992520" y="3271320"/>
            <a:ext cx="7940880" cy="2676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800" b="0" strike="noStrike" spc="-1">
              <a:solidFill>
                <a:srgbClr val="000000"/>
              </a:solidFill>
              <a:latin typeface="Calibri"/>
            </a:endParaRPr>
          </a:p>
          <a:p>
            <a:pPr marL="216000" indent="0" defTabSz="914040">
              <a:lnSpc>
                <a:spcPct val="100000"/>
              </a:lnSpc>
              <a:buNone/>
            </a:pPr>
            <a:endParaRPr lang="pt-BR" sz="1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4" name="PlaceHolder 3"/>
          <p:cNvSpPr>
            <a:spLocks noGrp="1"/>
          </p:cNvSpPr>
          <p:nvPr>
            <p:ph type="sldNum" idx="51"/>
          </p:nvPr>
        </p:nvSpPr>
        <p:spPr>
          <a:xfrm>
            <a:off x="5622840" y="645660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/>
                </a:solidFill>
                <a:latin typeface="Gotham Medium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DC1ABE-AAFE-426A-91F4-CF8131C598EA}" type="slidenum"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9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5" name="PlaceHolder 4"/>
          <p:cNvSpPr>
            <a:spLocks noGrp="1"/>
          </p:cNvSpPr>
          <p:nvPr>
            <p:ph type="dt" idx="52"/>
          </p:nvPr>
        </p:nvSpPr>
        <p:spPr>
          <a:xfrm>
            <a:off x="562284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Gotham Medium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03F7C3-A846-4436-8CD4-64619ADC9C5B}" type="datetime1">
              <a:rPr lang="pt-BR" sz="1200" b="0" strike="noStrike" spc="-1">
                <a:solidFill>
                  <a:srgbClr val="000000"/>
                </a:solidFill>
                <a:latin typeface="Gotham Medium"/>
              </a:rPr>
              <a:t>11/03/2024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6" name="PlaceHolder 5"/>
          <p:cNvSpPr>
            <a:spLocks noGrp="1"/>
          </p:cNvSpPr>
          <p:nvPr>
            <p:ph type="hdr"/>
          </p:nvPr>
        </p:nvSpPr>
        <p:spPr>
          <a:xfrm>
            <a:off x="0" y="0"/>
            <a:ext cx="4301280" cy="340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/>
                </a:solidFill>
                <a:latin typeface="Gotham Medium"/>
                <a:ea typeface="+mn-ea"/>
              </a:rPr>
              <a:t>APRESENTAÇÃO FIEP (07/02/2023)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66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E50C3D-5153-4682-8EE2-5FFF66D3B26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C56CAC-9D9A-46D8-A214-16769152B73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C64867D0-8DEF-4936-9EFC-C9047AF90E9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61F10E7-0489-46A3-9170-6C75EB151858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8DF17C78-B9A6-4130-9D28-724E0432D318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209CECA9-E91D-4029-AAD6-3CCBFA7F8655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AFC75997-414B-414C-87C2-82C4CBA3DEC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DF0BF5C6-8CD3-4C19-9A6E-B26E7E85E6A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006372CF-5ACB-43EA-AAED-179AD6ADC47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C865D10A-C635-4041-9675-789FAC1E359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E02831A3-E72D-431A-9EFF-4FE425819A96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16460B25-AC2C-4B26-A22E-D4A49D23696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08DCE19-C91D-442B-B0A5-E73BD2F04A32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30994356-DFC5-413C-93EC-5E0EAC36CB12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E7D6CD9B-4994-4EA2-8F15-4393C2657482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0E262A24-171F-4D22-88B8-3FFE3363845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EE548004-D3A2-4283-BE9D-74841E08E3C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077C8AA8-4357-4A49-B5DC-834085733E6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8402C31D-2804-4ECE-9771-7DF085AC58F0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7E4FA3A8-3F96-49DC-A3A7-78128597CD2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2F95DF6B-4C49-43D4-BBD4-890AB234984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8949E2A-D093-4506-89B8-652B435E868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7CEF5B99-7CB0-4EA3-94AA-FE16AD5728C4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049C54-9070-4971-B1A3-B13393AE6E8A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9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62314D7-FA60-4D4A-B02A-6F02489D633B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0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0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215A73CA-4FCA-406C-BAF0-6D1E522E4B60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94F2ED47-A515-4351-89E3-5EE8B16A055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3D3AD67F-9816-4A1B-BA8A-1E68CB6641D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2D2346BF-355D-4629-AD56-96A7118CE0A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AF4D3174-924E-4152-93BE-00FABEBB464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88ED43B2-ABDD-49FD-AE3B-2BF2F15FEB1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4A484664-60E2-4793-8DCA-1FC581CED4A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58CE6B4E-64B1-46C4-BB70-14615595496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F73C3E91-F671-441A-96CE-DE89B977207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162B56-812E-4A55-A94D-00F41E732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9EE1230-AA08-4C52-B7C6-29BD34978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73BC81E-1CD5-44DF-8BE8-7B821B54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85120606-CF49-44BF-A7C6-3D2746C9C6A0}" type="datetimeFigureOut">
              <a:rPr lang="pt-BR" smtClean="0"/>
              <a:pPr/>
              <a:t>11/03/2024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0B00257-1C8F-4DC7-A511-682530E6F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F4667E2-1D0C-43B2-A09D-3C5D6CB6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otham Medium" panose="02000604030000020004" pitchFamily="2" charset="0"/>
              </a:defRPr>
            </a:lvl1pPr>
          </a:lstStyle>
          <a:p>
            <a:fld id="{67283E20-0DFA-43E6-9082-227FD362687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5375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5514E138-3538-4D94-81FC-F6C83A50580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BA3BAFCD-5BAD-4A8E-B329-1E54DF1BD30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3D74E6FB-5A41-4E16-8427-6E37D312E0B7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6B2A7250-DA43-42D8-BCB9-DBA3AE201C57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CE9BAC23-C5B3-49A0-85D5-441BE8001100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FAE6E117-EDB5-435D-B6BB-F047293E17EF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5B3260FC-3A1C-4AF0-B5B9-F053F7C7B61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098E30E6-5A96-4EE7-B16A-B1F950241A3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D98E89F3-E7C2-41A9-8145-456944526C25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93BF4F0E-4A8C-4954-99CC-E4D45AF01DC8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F873B42-C31A-40F0-88D5-FB4C937820C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320AE939-15B1-435A-90C8-51CB17B543B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331963E7-F842-419F-891C-0B1F39388DC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38ECF2CB-B4F0-4B88-975A-DF8103568E32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BF3FF28B-7A63-42A8-A374-EF5601FA33E6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DB9CB65A-A0A1-4AD4-8A28-D0DFE95C8240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70E82840-80A8-4AC0-9D6C-61963117A04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683B42-C813-4F37-9035-C20D3051C8AC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311C290-5D2A-4FD3-8197-993A0FE9BE22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51F834A-9FBB-4508-9D62-282CFA394B85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FC4FE02-5243-437A-A29B-74E787BF63F1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43519D-42CE-4300-8C15-CA00D8A5D780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1D3BE6-8904-41AC-9C51-849A5A1F7CF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CFC008-2A56-48D7-B557-27EFE21F53A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732F92-7BD8-423E-8898-F4C02439EDB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3E20C93-1CE9-4E5F-AB73-E7D744220C2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DC3C71-B63F-477E-89BC-A1D6E0AB7BE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DF800DB-2419-4DDE-8F2D-38B3446459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5BC4170-1961-4E22-8EEE-A464E57E027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5E8663F-C79E-4693-9163-CB541F9BFCD2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F889B1A-84D2-49C6-BBD7-CD5715DE55B4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015FC2-E2AC-4747-B036-F9C273782F2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DD16359-7AE0-40BD-92D3-78D3CD187D1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C01E0F-D576-49EC-9FA1-BB9D0DE68A1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7224D1F-601D-4CE2-A2F3-AA288CF9639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B7A1546-8482-4591-B820-6A0C41CD6014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0A5AF88-7153-4C19-8040-AE27CCAD2B62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56CDFD7-974E-4727-9791-F914EA27714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5AB94DE-67F1-412A-A16E-6E8928FA1B5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98EC8AD-CBC8-472B-A8C7-4FB7E1734B26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366CB45-67B7-4217-84CB-4C3C93F3EFC6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AFE10D9-6DA1-4C65-B557-3039A2EC6AB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BB9B54-ABFA-411F-BEDD-34080883B2C6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472E3E-EE69-4600-9A06-0D0DBA618A76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54802DC-8987-43DE-A618-9B1C533DE04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75898D-DA1A-4272-B1F6-EA3981C43CDB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7CABED7-4C5E-431F-9324-CA51886F9920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4FB9614-FD3B-4F08-9F21-2B0DBA7C30D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DEDD67C-8702-4DF9-AD10-37ADE8BAF7B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9E574F5-0E79-4FC2-9C7A-18C8512F654A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782A915-93F9-4C54-9EA3-64A75CFAD0E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E66F7D-6F5D-44E2-852C-C4074F087A6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AB2A0AE-ECD8-4CA8-95BE-752B6B06E6A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0B14B44-7A6D-4204-B98A-BA031B4F8253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972E165-6009-40BD-9176-B704AA54F45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14E9911-00EC-40EA-802B-74199307A52D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5A275D-7F29-4673-BEFF-23A6F167D883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84E8772-195C-4152-A0D0-A34AAC91D5C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DE3C21B-39B0-4E54-AA21-3C8D7B42FA5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AE3BDE3-7C93-4AAD-A9BD-65D3B9998BDC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1BBC87F-CE13-4861-AE2A-324265BC642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91830DA-BB72-4B57-ACEA-6E87B78FCE6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7180719-969D-47AD-8516-0573608AE98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EA33F1D-8919-484F-8E62-C140D2A7314D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316922A-835E-4EA3-A1A1-3C2B80EC4564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759417-EAD3-4D8E-92EC-218234CBE94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70A8A14-ADA3-401A-8C7C-C3167F5B2C39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D7F0200-64FF-4F88-8D93-C2898CA0EB6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BA5F5F2-25AC-42E1-B06A-A02EAD34D534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785788C5-670D-43DE-B652-1B349DE4F9A9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F0F9449-3B0E-4DB5-9B69-2A4547DFFEA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23940676-8DDC-4883-A752-D4AC90C4CA48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EABEC43-FDBF-4067-AB42-01E32D195369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40DA096-D514-4689-BAEA-A046EBDA1396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E8964A0-E6CD-4B0B-BABE-18EC97763986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7D52E46C-41E8-4EEE-B325-B834337F8376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5CA6C8E-A58C-4A5A-9E8E-73D7B74A505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3E829C3-E665-4C2D-8DAC-6A98A7633A6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2452B8E-28FF-4665-8848-4EB53838669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0499B55-76E4-491A-89E2-52FFDF20776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CB33F25-C0B1-4850-B41D-862050A39713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2BF04CE-CB98-4A4B-A30D-192AD41ACC46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326F20B0-792A-4CD9-9A46-0F86262EB46E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23D7380-7322-4073-BC22-8C79F874406C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19EE114-9D30-4E88-BC9D-740DBED4AD1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AECBF6C-D627-48EC-91DA-F0BD83F0B2C3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EADED2BD-41D6-429C-99E8-C646DC908A5F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EB443F-8FC5-45FE-9B34-6B019BA6B9C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6D0681E3-8164-4804-BA62-F63C9840E8BF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0371C999-C387-49C7-B8E9-81E5F9567FA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80CF31C-42B5-4F58-AE0C-F4D9B3D8820D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1863EBE2-1019-48A6-A479-46D983BAA6F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9F6FE0C-51B7-4F72-A992-77C2E9941A7F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114BA1AF-D4DC-4800-B4D8-08F82C527D52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C6F8FDA6-6E02-4EB8-8E16-0829B4905B29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EC53FDB-2DA4-4D49-906E-7960C2D6889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85C486F1-B0EC-4160-A16E-EDB3CAC40516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1B3A1529-E67E-4339-98A8-8F31F0FA088F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t-BR" sz="60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81A55F3-8B54-487B-8DA7-8F18462B07B5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8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369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9B6B57-79A2-462F-A3BE-728DBFAF8415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32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Quinto nível</a:t>
            </a: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16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</p:txBody>
      </p:sp>
      <p:sp>
        <p:nvSpPr>
          <p:cNvPr id="40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41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0C3CA12-914C-4083-BA9D-8E49077572DC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32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Gotham Medium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200" b="0" strike="noStrike" spc="-1">
                <a:solidFill>
                  <a:schemeClr val="dk1"/>
                </a:solidFill>
                <a:latin typeface="Gotham Medium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Gotham Medium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200" b="0" strike="noStrike" spc="-1">
                <a:solidFill>
                  <a:schemeClr val="dk1"/>
                </a:solidFill>
                <a:latin typeface="Gotham Medium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Gotham Medium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Gotham Medium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chemeClr val="dk1"/>
                </a:solidFill>
                <a:latin typeface="Gotham Medium"/>
              </a:rPr>
              <a:t>7.º nível de tópicos</a:t>
            </a: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16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</p:txBody>
      </p:sp>
      <p:sp>
        <p:nvSpPr>
          <p:cNvPr id="451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453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B0A85F-85DD-4B55-8265-174760C73EB0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Quinto nível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0298BD5-83FD-4151-9F34-7E5D377FD24C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Quinto nível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5D322D0-DE74-483A-8A8A-B8AF9BF6F031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Quinto nível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163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B209DE-49E9-49E8-82A9-1C87461C2120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60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Clique para editar os estilos de texto Mestres</a:t>
            </a:r>
            <a:endParaRPr lang="pt-BR" sz="24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204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A4EEAFC-81B5-4D62-900D-0014BDF18CD6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Quinto nível</a:t>
            </a: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Quinto nível</a:t>
            </a:r>
          </a:p>
        </p:txBody>
      </p:sp>
      <p:sp>
        <p:nvSpPr>
          <p:cNvPr id="244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246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A18AF9-7FE6-4179-BD90-930DC019C4F2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Quinto nível</a:t>
            </a: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>
                <a:solidFill>
                  <a:schemeClr val="dk1"/>
                </a:solidFill>
                <a:latin typeface="Gotham Medium"/>
              </a:rPr>
              <a:t>Clique para editar os estilos de texto Mestres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chemeClr val="dk1"/>
                </a:solidFill>
                <a:latin typeface="Gotham Medium"/>
              </a:rPr>
              <a:t>Segundo nível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2000" b="0" strike="noStrike" spc="-1">
                <a:solidFill>
                  <a:schemeClr val="dk1"/>
                </a:solidFill>
                <a:latin typeface="Gotham Medium"/>
              </a:rPr>
              <a:t>Terceiro nível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Quarto nível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BR" sz="1800" b="0" strike="noStrike" spc="-1">
                <a:solidFill>
                  <a:schemeClr val="dk1"/>
                </a:solidFill>
                <a:latin typeface="Gotham Medium"/>
              </a:rPr>
              <a:t>Quinto nível</a:t>
            </a:r>
          </a:p>
        </p:txBody>
      </p:sp>
      <p:sp>
        <p:nvSpPr>
          <p:cNvPr id="288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290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D82217-D2F8-4826-AB32-26584E0C7F0D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4400" b="0" strike="noStrike" spc="-1">
                <a:solidFill>
                  <a:schemeClr val="dk1"/>
                </a:solidFill>
                <a:latin typeface="Calibri Light"/>
              </a:rPr>
              <a:t>Clique para editar o título Mestre</a:t>
            </a:r>
            <a:endParaRPr lang="pt-BR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&lt;rodapé&gt;</a:t>
            </a:r>
          </a:p>
        </p:txBody>
      </p:sp>
      <p:sp>
        <p:nvSpPr>
          <p:cNvPr id="330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C7F032-179C-4740-9CE4-5DED3E6D32BC}" type="slidenum">
              <a:rPr lang="pt-BR" sz="1200" b="0" strike="noStrike" spc="-1">
                <a:solidFill>
                  <a:schemeClr val="dk1">
                    <a:tint val="75000"/>
                  </a:schemeClr>
                </a:solidFill>
                <a:latin typeface="Gotham Medium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globoplay.globo.com/v/12401516/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m 2"/>
          <p:cNvPicPr/>
          <p:nvPr/>
        </p:nvPicPr>
        <p:blipFill>
          <a:blip r:embed="rId3"/>
          <a:stretch/>
        </p:blipFill>
        <p:spPr>
          <a:xfrm>
            <a:off x="-15840" y="0"/>
            <a:ext cx="12223800" cy="6875640"/>
          </a:xfrm>
          <a:prstGeom prst="rect">
            <a:avLst/>
          </a:prstGeom>
          <a:ln w="0">
            <a:noFill/>
          </a:ln>
        </p:spPr>
      </p:pic>
      <p:pic>
        <p:nvPicPr>
          <p:cNvPr id="497" name="Imagem 1"/>
          <p:cNvPicPr/>
          <p:nvPr/>
        </p:nvPicPr>
        <p:blipFill>
          <a:blip r:embed="rId4"/>
          <a:stretch/>
        </p:blipFill>
        <p:spPr>
          <a:xfrm>
            <a:off x="5283360" y="4069080"/>
            <a:ext cx="3728880" cy="889560"/>
          </a:xfrm>
          <a:prstGeom prst="rect">
            <a:avLst/>
          </a:prstGeom>
          <a:ln w="0">
            <a:noFill/>
          </a:ln>
        </p:spPr>
      </p:pic>
      <p:pic>
        <p:nvPicPr>
          <p:cNvPr id="498" name="Imagem 3"/>
          <p:cNvPicPr/>
          <p:nvPr/>
        </p:nvPicPr>
        <p:blipFill>
          <a:blip r:embed="rId5"/>
          <a:stretch/>
        </p:blipFill>
        <p:spPr>
          <a:xfrm>
            <a:off x="8631360" y="177480"/>
            <a:ext cx="2930400" cy="129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50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51" name="Imagem 12"/>
          <p:cNvPicPr/>
          <p:nvPr/>
        </p:nvPicPr>
        <p:blipFill>
          <a:blip r:embed="rId4"/>
          <a:stretch/>
        </p:blipFill>
        <p:spPr>
          <a:xfrm>
            <a:off x="381960" y="6127560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552" name="Imagem 7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sp>
        <p:nvSpPr>
          <p:cNvPr id="2" name="Hexágono 1">
            <a:extLst>
              <a:ext uri="{FF2B5EF4-FFF2-40B4-BE49-F238E27FC236}">
                <a16:creationId xmlns="" xmlns:a16="http://schemas.microsoft.com/office/drawing/2014/main" id="{FF11D431-F157-574B-520A-772106B67E3A}"/>
              </a:ext>
            </a:extLst>
          </p:cNvPr>
          <p:cNvSpPr/>
          <p:nvPr/>
        </p:nvSpPr>
        <p:spPr>
          <a:xfrm>
            <a:off x="3327619" y="2516624"/>
            <a:ext cx="2590618" cy="1480456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SEI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="" xmlns:a16="http://schemas.microsoft.com/office/drawing/2014/main" id="{970E0015-8E5E-14E1-4544-A991C39779A4}"/>
              </a:ext>
            </a:extLst>
          </p:cNvPr>
          <p:cNvSpPr/>
          <p:nvPr/>
        </p:nvSpPr>
        <p:spPr>
          <a:xfrm>
            <a:off x="5994992" y="2516624"/>
            <a:ext cx="2605132" cy="1480457"/>
          </a:xfrm>
          <a:prstGeom prst="hexag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ARAUCÁRIA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="" xmlns:a16="http://schemas.microsoft.com/office/drawing/2014/main" id="{D65F393C-B1C5-A16A-C8F6-08AE80D96B3E}"/>
              </a:ext>
            </a:extLst>
          </p:cNvPr>
          <p:cNvSpPr/>
          <p:nvPr/>
        </p:nvSpPr>
        <p:spPr>
          <a:xfrm>
            <a:off x="8676879" y="2477554"/>
            <a:ext cx="2670929" cy="1519526"/>
          </a:xfrm>
          <a:prstGeom prst="hexagon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TECPAR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="" xmlns:a16="http://schemas.microsoft.com/office/drawing/2014/main" id="{BC4DC6A0-0D41-D1F9-5610-DDE1BE7B0567}"/>
              </a:ext>
            </a:extLst>
          </p:cNvPr>
          <p:cNvSpPr/>
          <p:nvPr/>
        </p:nvSpPr>
        <p:spPr>
          <a:xfrm>
            <a:off x="3313105" y="4129457"/>
            <a:ext cx="2605132" cy="1604846"/>
          </a:xfrm>
          <a:prstGeom prst="hexagon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IDR/PR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="" xmlns:a16="http://schemas.microsoft.com/office/drawing/2014/main" id="{7AF1A420-4AA6-F4D2-184D-604F70FEF253}"/>
              </a:ext>
            </a:extLst>
          </p:cNvPr>
          <p:cNvSpPr/>
          <p:nvPr/>
        </p:nvSpPr>
        <p:spPr>
          <a:xfrm>
            <a:off x="6005950" y="4141440"/>
            <a:ext cx="2605132" cy="1604846"/>
          </a:xfrm>
          <a:prstGeom prst="hexagon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IPARDES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="" xmlns:a16="http://schemas.microsoft.com/office/drawing/2014/main" id="{10701EE1-3874-7195-A09F-A817429A1241}"/>
              </a:ext>
            </a:extLst>
          </p:cNvPr>
          <p:cNvSpPr/>
          <p:nvPr/>
        </p:nvSpPr>
        <p:spPr>
          <a:xfrm>
            <a:off x="8676878" y="4129457"/>
            <a:ext cx="2670929" cy="1604846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UEF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74FB876-1C7F-1D8F-C99F-66BBE35E7299}"/>
              </a:ext>
            </a:extLst>
          </p:cNvPr>
          <p:cNvSpPr txBox="1"/>
          <p:nvPr/>
        </p:nvSpPr>
        <p:spPr>
          <a:xfrm>
            <a:off x="3980253" y="1306356"/>
            <a:ext cx="736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Berlin Sans FB" panose="020E0602020502020306" pitchFamily="34" charset="0"/>
              </a:rPr>
              <a:t>RELATÓRIO DE ATIVIDADES - 2023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50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51" name="Imagem 12"/>
          <p:cNvPicPr/>
          <p:nvPr/>
        </p:nvPicPr>
        <p:blipFill>
          <a:blip r:embed="rId4"/>
          <a:stretch/>
        </p:blipFill>
        <p:spPr>
          <a:xfrm>
            <a:off x="381960" y="6127560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552" name="Imagem 7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sp>
        <p:nvSpPr>
          <p:cNvPr id="2" name="Paralelogramo 1"/>
          <p:cNvSpPr/>
          <p:nvPr/>
        </p:nvSpPr>
        <p:spPr>
          <a:xfrm>
            <a:off x="3010294" y="2020212"/>
            <a:ext cx="8377286" cy="2954376"/>
          </a:xfrm>
          <a:prstGeom prst="parallelogram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00206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Berlin Sans FB" panose="020E0602020502020306" pitchFamily="34" charset="0"/>
              </a:rPr>
              <a:t>RELATÓRIO DE ATIVIDADES - 2023</a:t>
            </a:r>
          </a:p>
          <a:p>
            <a:pPr algn="ctr"/>
            <a:r>
              <a:rPr lang="pt-BR" sz="5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UEF</a:t>
            </a:r>
          </a:p>
        </p:txBody>
      </p:sp>
    </p:spTree>
    <p:extLst>
      <p:ext uri="{BB962C8B-B14F-4D97-AF65-F5344CB8AC3E}">
        <p14:creationId xmlns:p14="http://schemas.microsoft.com/office/powerpoint/2010/main" val="18644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55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56" name="Imagem 12"/>
          <p:cNvPicPr/>
          <p:nvPr/>
        </p:nvPicPr>
        <p:blipFill>
          <a:blip r:embed="rId4"/>
          <a:stretch/>
        </p:blipFill>
        <p:spPr>
          <a:xfrm>
            <a:off x="460440" y="6107400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557" name="Imagem 7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sp>
        <p:nvSpPr>
          <p:cNvPr id="558" name="Retângulo 11"/>
          <p:cNvSpPr/>
          <p:nvPr/>
        </p:nvSpPr>
        <p:spPr>
          <a:xfrm>
            <a:off x="3294720" y="1246320"/>
            <a:ext cx="57729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6EAF"/>
                </a:solidFill>
                <a:latin typeface="Bahnschrift SemiBold"/>
              </a:rPr>
              <a:t>INVESTIMENTOS DO FUNDO PARANÁ – 2023</a:t>
            </a: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9" name="Imagem 1"/>
          <p:cNvPicPr/>
          <p:nvPr/>
        </p:nvPicPr>
        <p:blipFill>
          <a:blip r:embed="rId6"/>
          <a:stretch/>
        </p:blipFill>
        <p:spPr>
          <a:xfrm>
            <a:off x="3162240" y="2032560"/>
            <a:ext cx="8515080" cy="3714120"/>
          </a:xfrm>
          <a:prstGeom prst="rect">
            <a:avLst/>
          </a:prstGeom>
          <a:ln w="88900" cap="sq">
            <a:solidFill>
              <a:srgbClr val="00206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61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62" name="Imagem 12"/>
          <p:cNvPicPr/>
          <p:nvPr/>
        </p:nvPicPr>
        <p:blipFill>
          <a:blip r:embed="rId4"/>
          <a:stretch/>
        </p:blipFill>
        <p:spPr>
          <a:xfrm>
            <a:off x="307800" y="6222336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563" name="Imagem 7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sp>
        <p:nvSpPr>
          <p:cNvPr id="564" name="Retângulo 11"/>
          <p:cNvSpPr/>
          <p:nvPr/>
        </p:nvSpPr>
        <p:spPr>
          <a:xfrm>
            <a:off x="3555977" y="1132380"/>
            <a:ext cx="904032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2000" b="1" strike="noStrike" spc="-1" dirty="0">
                <a:solidFill>
                  <a:srgbClr val="006EAF"/>
                </a:solidFill>
                <a:latin typeface="Tahoma"/>
              </a:rPr>
              <a:t>INVESTIMENTOS DO FUNDO PARANÁ - 2023</a:t>
            </a:r>
            <a:endParaRPr lang="pt-B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5" name="Imagem 1"/>
          <p:cNvPicPr/>
          <p:nvPr/>
        </p:nvPicPr>
        <p:blipFill>
          <a:blip r:embed="rId6"/>
          <a:stretch/>
        </p:blipFill>
        <p:spPr>
          <a:xfrm>
            <a:off x="222119" y="1610277"/>
            <a:ext cx="6034697" cy="4463949"/>
          </a:xfrm>
          <a:prstGeom prst="rect">
            <a:avLst/>
          </a:prstGeom>
          <a:ln w="0">
            <a:noFill/>
          </a:ln>
        </p:spPr>
      </p:pic>
      <p:pic>
        <p:nvPicPr>
          <p:cNvPr id="566" name="Imagem 4"/>
          <p:cNvPicPr/>
          <p:nvPr/>
        </p:nvPicPr>
        <p:blipFill>
          <a:blip r:embed="rId7"/>
          <a:stretch/>
        </p:blipFill>
        <p:spPr>
          <a:xfrm>
            <a:off x="6357256" y="1610276"/>
            <a:ext cx="5834744" cy="446394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68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69" name="Imagem 12"/>
          <p:cNvPicPr/>
          <p:nvPr/>
        </p:nvPicPr>
        <p:blipFill>
          <a:blip r:embed="rId4"/>
          <a:stretch/>
        </p:blipFill>
        <p:spPr>
          <a:xfrm>
            <a:off x="460440" y="6107400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570" name="Imagem 7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sp>
        <p:nvSpPr>
          <p:cNvPr id="571" name="Retângulo 11"/>
          <p:cNvSpPr/>
          <p:nvPr/>
        </p:nvSpPr>
        <p:spPr>
          <a:xfrm>
            <a:off x="3730149" y="887580"/>
            <a:ext cx="9040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1800" b="1" strike="noStrike" spc="-1" dirty="0">
                <a:solidFill>
                  <a:srgbClr val="006EAF"/>
                </a:solidFill>
                <a:latin typeface="Tahoma"/>
              </a:rPr>
              <a:t>INVESTIMENTOS DO FUNDO PARANÁ - 2023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8057" y="1504460"/>
            <a:ext cx="7683597" cy="503369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74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75" name="Imagem 12"/>
          <p:cNvPicPr/>
          <p:nvPr/>
        </p:nvPicPr>
        <p:blipFill>
          <a:blip r:embed="rId4"/>
          <a:stretch/>
        </p:blipFill>
        <p:spPr>
          <a:xfrm>
            <a:off x="460440" y="6107400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576" name="Imagem 7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sp>
        <p:nvSpPr>
          <p:cNvPr id="577" name="Retângulo 11"/>
          <p:cNvSpPr/>
          <p:nvPr/>
        </p:nvSpPr>
        <p:spPr>
          <a:xfrm>
            <a:off x="3662640" y="981360"/>
            <a:ext cx="6318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1800" b="1" strike="noStrike" spc="-1">
                <a:solidFill>
                  <a:srgbClr val="006EAF"/>
                </a:solidFill>
                <a:latin typeface="Tahoma"/>
              </a:rPr>
              <a:t>INVESTIMENTOS DO FUNDO PARANÁ - 2023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8" name="Imagem 1"/>
          <p:cNvPicPr/>
          <p:nvPr/>
        </p:nvPicPr>
        <p:blipFill>
          <a:blip r:embed="rId6"/>
          <a:stretch/>
        </p:blipFill>
        <p:spPr>
          <a:xfrm>
            <a:off x="3396342" y="1359360"/>
            <a:ext cx="6681549" cy="549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80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81" name="Imagem 12"/>
          <p:cNvPicPr/>
          <p:nvPr/>
        </p:nvPicPr>
        <p:blipFill>
          <a:blip r:embed="rId4"/>
          <a:stretch/>
        </p:blipFill>
        <p:spPr>
          <a:xfrm>
            <a:off x="460440" y="6107400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582" name="Imagem 7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sp>
        <p:nvSpPr>
          <p:cNvPr id="583" name="Retângulo 11"/>
          <p:cNvSpPr/>
          <p:nvPr/>
        </p:nvSpPr>
        <p:spPr>
          <a:xfrm>
            <a:off x="3237480" y="1576800"/>
            <a:ext cx="90403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1800" b="1" strike="noStrike" spc="-1">
                <a:solidFill>
                  <a:srgbClr val="006EAF"/>
                </a:solidFill>
                <a:latin typeface="Tahoma"/>
              </a:rPr>
              <a:t>INVESTIMENTOS DO FUNDO PARANÁ REALIZADOS PELA UEF - 2023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Retângulo 4"/>
          <p:cNvSpPr/>
          <p:nvPr/>
        </p:nvSpPr>
        <p:spPr>
          <a:xfrm>
            <a:off x="2286000" y="2242440"/>
            <a:ext cx="9905760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009B53"/>
                </a:solidFill>
                <a:latin typeface="Tahoma"/>
              </a:rPr>
              <a:t>A UEF contratou </a:t>
            </a:r>
            <a:r>
              <a:rPr lang="pt-BR" sz="1800" b="1" strike="noStrike" spc="-1" dirty="0">
                <a:solidFill>
                  <a:srgbClr val="002060"/>
                </a:solidFill>
                <a:latin typeface="Tahoma"/>
              </a:rPr>
              <a:t>302</a:t>
            </a:r>
            <a:r>
              <a:rPr lang="pt-BR" sz="1800" b="1" strike="noStrike" spc="-1" dirty="0">
                <a:solidFill>
                  <a:srgbClr val="009B53"/>
                </a:solidFill>
                <a:latin typeface="Tahoma"/>
              </a:rPr>
              <a:t> projetos em 2023, que, somados aos </a:t>
            </a:r>
            <a:r>
              <a:rPr lang="pt-BR" sz="1800" b="1" strike="noStrike" spc="-1" dirty="0">
                <a:solidFill>
                  <a:srgbClr val="002060"/>
                </a:solidFill>
                <a:latin typeface="Tahoma"/>
              </a:rPr>
              <a:t>218</a:t>
            </a:r>
            <a:r>
              <a:rPr lang="pt-BR" sz="1800" b="1" strike="noStrike" spc="-1" dirty="0">
                <a:solidFill>
                  <a:srgbClr val="009B53"/>
                </a:solidFill>
                <a:latin typeface="Tahoma"/>
              </a:rPr>
              <a:t> projetos em execução contratados em exercícios anteriores, totalizaram </a:t>
            </a:r>
            <a:r>
              <a:rPr lang="pt-BR" sz="1800" b="1" strike="noStrike" spc="-1" dirty="0">
                <a:solidFill>
                  <a:srgbClr val="002060"/>
                </a:solidFill>
                <a:latin typeface="Tahoma"/>
              </a:rPr>
              <a:t>520</a:t>
            </a:r>
            <a:r>
              <a:rPr lang="pt-BR" sz="1800" b="1" strike="noStrike" spc="-1" dirty="0">
                <a:solidFill>
                  <a:srgbClr val="009B53"/>
                </a:solidFill>
                <a:latin typeface="Tahoma"/>
              </a:rPr>
              <a:t> projetos, correspondendo ao investimento de </a:t>
            </a:r>
            <a:r>
              <a:rPr lang="pt-BR" sz="1800" b="1" strike="noStrike" spc="-1" dirty="0">
                <a:solidFill>
                  <a:srgbClr val="002060"/>
                </a:solidFill>
                <a:latin typeface="Tahoma"/>
              </a:rPr>
              <a:t>R$ 120.344.362,00 </a:t>
            </a:r>
            <a:r>
              <a:rPr lang="pt-BR" b="1" spc="-1" dirty="0">
                <a:solidFill>
                  <a:srgbClr val="009B53"/>
                </a:solidFill>
                <a:latin typeface="Tahoma"/>
              </a:rPr>
              <a:t>(i</a:t>
            </a:r>
            <a:r>
              <a:rPr lang="pt-BR" sz="1800" b="1" strike="noStrike" spc="-1" dirty="0">
                <a:solidFill>
                  <a:srgbClr val="009B53"/>
                </a:solidFill>
                <a:latin typeface="Tahoma"/>
              </a:rPr>
              <a:t>nseridos os projetos do IPARDES, IDR/PR e TECPAR), no PROGRAMA PARANÁ MAIS CIÊNCIA da SETI.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009B53"/>
                </a:solidFill>
                <a:latin typeface="Tahoma"/>
              </a:rPr>
              <a:t>Desse valor, foram executados: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1800" b="1" strike="noStrike" spc="-1" dirty="0">
                <a:solidFill>
                  <a:srgbClr val="006EAF"/>
                </a:solidFill>
                <a:latin typeface="Tahoma"/>
              </a:rPr>
              <a:t>R$ 115.122.835,00 - Programas e Projetos Estratégicos de Pesquisa e Inovação e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1800" b="1" strike="noStrike" spc="-1" dirty="0">
                <a:solidFill>
                  <a:srgbClr val="006EAF"/>
                </a:solidFill>
                <a:latin typeface="Tahoma"/>
              </a:rPr>
              <a:t>R$  5.221.527.00 – Programa Universidade sem Fronteiras.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5" name="Retângulo 9"/>
          <p:cNvSpPr/>
          <p:nvPr/>
        </p:nvSpPr>
        <p:spPr>
          <a:xfrm>
            <a:off x="3968640" y="656640"/>
            <a:ext cx="2124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Tahoma"/>
              </a:rPr>
              <a:t>FUNDO PARANÁ: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Imagem 6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87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88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589" name="Retângulo 5"/>
          <p:cNvSpPr/>
          <p:nvPr/>
        </p:nvSpPr>
        <p:spPr>
          <a:xfrm>
            <a:off x="2610000" y="612000"/>
            <a:ext cx="8562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strike="noStrike" spc="-1">
                <a:solidFill>
                  <a:srgbClr val="006EAF"/>
                </a:solidFill>
                <a:latin typeface="Tahoma"/>
              </a:rPr>
              <a:t>Distribuição dos recursos aplicados pela UEF, por Área Prioritária – 2023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90" name="Imagem 9"/>
          <p:cNvPicPr/>
          <p:nvPr/>
        </p:nvPicPr>
        <p:blipFill>
          <a:blip r:embed="rId5"/>
          <a:stretch/>
        </p:blipFill>
        <p:spPr>
          <a:xfrm>
            <a:off x="2386680" y="1353960"/>
            <a:ext cx="9805320" cy="4150080"/>
          </a:xfrm>
          <a:prstGeom prst="rect">
            <a:avLst/>
          </a:prstGeom>
          <a:ln w="0">
            <a:noFill/>
          </a:ln>
        </p:spPr>
      </p:pic>
      <p:sp>
        <p:nvSpPr>
          <p:cNvPr id="591" name="Retângulo 10"/>
          <p:cNvSpPr/>
          <p:nvPr/>
        </p:nvSpPr>
        <p:spPr>
          <a:xfrm>
            <a:off x="2348022" y="5662842"/>
            <a:ext cx="9179229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Observa-se que as Áreas Prioritárias de 1 a 5 se tratam de áreas aprovadas pelo CCT PARANÁ, para receberem apoio do Fundo Paraná em 2023.  As áreas de 6 a 14 se referem aos projetos aprovados em anos anteriores nas antigas Áreas Prioritárias e que ainda se encontram em execução.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92" name="Imagem 7"/>
          <p:cNvPicPr/>
          <p:nvPr/>
        </p:nvPicPr>
        <p:blipFill>
          <a:blip r:embed="rId6"/>
          <a:stretch/>
        </p:blipFill>
        <p:spPr>
          <a:xfrm>
            <a:off x="10928520" y="147240"/>
            <a:ext cx="1053720" cy="464040"/>
          </a:xfrm>
          <a:prstGeom prst="rect">
            <a:avLst/>
          </a:prstGeom>
          <a:ln w="0"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3DEA449-F3FF-6DB5-0CB4-1A49B1547397}"/>
              </a:ext>
            </a:extLst>
          </p:cNvPr>
          <p:cNvSpPr txBox="1"/>
          <p:nvPr/>
        </p:nvSpPr>
        <p:spPr>
          <a:xfrm>
            <a:off x="4172983" y="897810"/>
            <a:ext cx="8423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spc="-1" dirty="0">
                <a:solidFill>
                  <a:srgbClr val="009B53"/>
                </a:solidFill>
                <a:latin typeface="Tahoma"/>
              </a:rPr>
              <a:t>(i</a:t>
            </a:r>
            <a:r>
              <a:rPr lang="pt-BR" sz="1600" b="1" strike="noStrike" spc="-1" dirty="0">
                <a:solidFill>
                  <a:srgbClr val="009B53"/>
                </a:solidFill>
                <a:latin typeface="Tahoma"/>
              </a:rPr>
              <a:t>nseridos os projetos do IPARDES, IDR/PR e TECPAR). </a:t>
            </a:r>
            <a:endParaRPr lang="pt-B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Imagem 6"/>
          <p:cNvPicPr/>
          <p:nvPr/>
        </p:nvPicPr>
        <p:blipFill>
          <a:blip r:embed="rId3"/>
          <a:stretch/>
        </p:blipFill>
        <p:spPr>
          <a:xfrm>
            <a:off x="0" y="-13680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94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95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596" name="Retângulo 5"/>
          <p:cNvSpPr/>
          <p:nvPr/>
        </p:nvSpPr>
        <p:spPr>
          <a:xfrm>
            <a:off x="2283429" y="789120"/>
            <a:ext cx="1000654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006EAF"/>
                </a:solidFill>
                <a:latin typeface="Tahoma"/>
              </a:rPr>
              <a:t>Detalhamento dos Investimentos do Fundo Paraná, por Rubrica Orçamentária – 2023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97" name="Imagem 4"/>
          <p:cNvPicPr/>
          <p:nvPr/>
        </p:nvPicPr>
        <p:blipFill>
          <a:blip r:embed="rId5"/>
          <a:stretch/>
        </p:blipFill>
        <p:spPr>
          <a:xfrm>
            <a:off x="3037294" y="1655893"/>
            <a:ext cx="8019720" cy="4691520"/>
          </a:xfrm>
          <a:prstGeom prst="rect">
            <a:avLst/>
          </a:prstGeom>
          <a:ln w="0">
            <a:noFill/>
          </a:ln>
        </p:spPr>
      </p:pic>
      <p:pic>
        <p:nvPicPr>
          <p:cNvPr id="598" name="Imagem 7"/>
          <p:cNvPicPr/>
          <p:nvPr/>
        </p:nvPicPr>
        <p:blipFill>
          <a:blip r:embed="rId6"/>
          <a:stretch/>
        </p:blipFill>
        <p:spPr>
          <a:xfrm>
            <a:off x="10827360" y="218880"/>
            <a:ext cx="1243080" cy="547560"/>
          </a:xfrm>
          <a:prstGeom prst="rect">
            <a:avLst/>
          </a:prstGeom>
          <a:ln w="0"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F26C8AB-E789-1415-C67C-0B2A28758082}"/>
              </a:ext>
            </a:extLst>
          </p:cNvPr>
          <p:cNvSpPr txBox="1"/>
          <p:nvPr/>
        </p:nvSpPr>
        <p:spPr>
          <a:xfrm>
            <a:off x="3927445" y="1151886"/>
            <a:ext cx="6899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spc="-1" dirty="0">
                <a:solidFill>
                  <a:srgbClr val="009B53"/>
                </a:solidFill>
                <a:latin typeface="Tahoma"/>
              </a:rPr>
              <a:t>(i</a:t>
            </a:r>
            <a:r>
              <a:rPr lang="pt-BR" sz="1800" b="1" strike="noStrike" spc="-1" dirty="0">
                <a:solidFill>
                  <a:srgbClr val="009B53"/>
                </a:solidFill>
                <a:latin typeface="Tahoma"/>
              </a:rPr>
              <a:t>nseridos os projetos do IPARDES, IDR/PR e TECPAR) 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Imagem 6"/>
          <p:cNvPicPr/>
          <p:nvPr/>
        </p:nvPicPr>
        <p:blipFill>
          <a:blip r:embed="rId3"/>
          <a:stretch/>
        </p:blipFill>
        <p:spPr>
          <a:xfrm>
            <a:off x="-24348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600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01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602" name="Retângulo 8"/>
          <p:cNvSpPr/>
          <p:nvPr/>
        </p:nvSpPr>
        <p:spPr>
          <a:xfrm>
            <a:off x="2426400" y="97920"/>
            <a:ext cx="85626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B050"/>
                </a:solidFill>
                <a:latin typeface="Tahoma"/>
              </a:rPr>
              <a:t>Mostra de Projetos apoiados pela UEF</a:t>
            </a:r>
            <a:endParaRPr lang="pt-BR" sz="2400" b="0" strike="noStrike" spc="-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603" name="Retângulo 9"/>
          <p:cNvSpPr/>
          <p:nvPr/>
        </p:nvSpPr>
        <p:spPr>
          <a:xfrm>
            <a:off x="2579400" y="600120"/>
            <a:ext cx="962172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628560" lvl="3" indent="-361800" algn="just" defTabSz="914400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“APOIO AO NÚCLEO REGIONAL DE INOVAÇÃO, PESQUISA E CAPACITAÇÃO EM AGROPECUÁRIA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70360" algn="ctr" defTabSz="914400">
              <a:lnSpc>
                <a:spcPct val="150000"/>
              </a:lnSpc>
            </a:pPr>
            <a:r>
              <a:rPr lang="pt-BR" sz="1800" b="1" strike="noStrike" spc="-1" dirty="0">
                <a:solidFill>
                  <a:srgbClr val="00B050"/>
                </a:solidFill>
                <a:latin typeface="Bahnschrift SemiBold SemiConden"/>
                <a:ea typeface="Calibri"/>
              </a:rPr>
              <a:t>TC 221/23 – UENP - INVESTIMENTO: R$ 1.549.800,00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OBJETO: </a:t>
            </a:r>
            <a:r>
              <a:rPr lang="pt-BR" sz="1800" b="0" strike="noStrike" spc="-1" dirty="0">
                <a:solidFill>
                  <a:srgbClr val="0070C0"/>
                </a:solidFill>
                <a:latin typeface="Bahnschrift SemiBold SemiConden"/>
                <a:ea typeface="Calibri"/>
              </a:rPr>
              <a:t>Apoiar a implantação do Núcleo Regional de Inovação, Pesquisa e Capacitação em Agropecuária na UENP, por meio de aquisições de equipamentos agrícolas, visando disponibilizar à comunidade acadêmica condições ideais para o desenvolvimento das atividades didáticas de graduação e pós-graduação.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4" name="Imagem 10"/>
          <p:cNvPicPr/>
          <p:nvPr/>
        </p:nvPicPr>
        <p:blipFill>
          <a:blip r:embed="rId5"/>
          <a:stretch/>
        </p:blipFill>
        <p:spPr>
          <a:xfrm>
            <a:off x="2610720" y="2631600"/>
            <a:ext cx="2644560" cy="3545640"/>
          </a:xfrm>
          <a:prstGeom prst="rect">
            <a:avLst/>
          </a:prstGeom>
          <a:ln w="0">
            <a:noFill/>
          </a:ln>
        </p:spPr>
      </p:pic>
      <p:pic>
        <p:nvPicPr>
          <p:cNvPr id="605" name="Imagem 11"/>
          <p:cNvPicPr/>
          <p:nvPr/>
        </p:nvPicPr>
        <p:blipFill>
          <a:blip r:embed="rId6"/>
          <a:stretch/>
        </p:blipFill>
        <p:spPr>
          <a:xfrm>
            <a:off x="5524560" y="2650680"/>
            <a:ext cx="2634840" cy="3006720"/>
          </a:xfrm>
          <a:prstGeom prst="rect">
            <a:avLst/>
          </a:prstGeom>
          <a:ln w="0">
            <a:noFill/>
          </a:ln>
        </p:spPr>
      </p:pic>
      <p:sp>
        <p:nvSpPr>
          <p:cNvPr id="606" name="CaixaDeTexto 5"/>
          <p:cNvSpPr/>
          <p:nvPr/>
        </p:nvSpPr>
        <p:spPr>
          <a:xfrm>
            <a:off x="7988580" y="2928428"/>
            <a:ext cx="4146480" cy="28306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70360" algn="just" defTabSz="914400">
              <a:lnSpc>
                <a:spcPct val="115000"/>
              </a:lnSpc>
              <a:spcAft>
                <a:spcPts val="1001"/>
              </a:spcAft>
            </a:pPr>
            <a:r>
              <a:rPr lang="pt-BR" sz="1800" b="1" strike="noStrike" spc="-1" dirty="0">
                <a:solidFill>
                  <a:schemeClr val="dk1"/>
                </a:solidFill>
                <a:latin typeface="Bahnschrift SemiBold Condensed"/>
                <a:ea typeface="Calibri"/>
              </a:rPr>
              <a:t>IMPACTOS SOCIOECONÔMICOS: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70360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Condensed"/>
                <a:ea typeface="Calibri"/>
              </a:rPr>
              <a:t>- </a:t>
            </a:r>
            <a:r>
              <a:rPr lang="pt-BR" sz="1800" b="0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Melhora na qualidade das pesquisas executadas no Campus e consequente melhoria nas publicações científicas;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7840" indent="92160" algn="just" defTabSz="914400">
              <a:lnSpc>
                <a:spcPct val="100000"/>
              </a:lnSpc>
              <a:spcAft>
                <a:spcPts val="601"/>
              </a:spcAft>
              <a:buClr>
                <a:srgbClr val="00B050"/>
              </a:buClr>
              <a:buFont typeface="OpenSymbol"/>
              <a:buChar char="-"/>
            </a:pPr>
            <a:r>
              <a:rPr lang="pt-BR" sz="1800" b="1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Incremento nas ações de pesquisa da graduação e programa de </a:t>
            </a:r>
            <a:r>
              <a:rPr lang="pt-BR" b="1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p</a:t>
            </a:r>
            <a:r>
              <a:rPr lang="pt-BR" sz="1800" b="1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ós-graduação em Agronomia;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177840" indent="92160" algn="just" defTabSz="914400">
              <a:lnSpc>
                <a:spcPct val="100000"/>
              </a:lnSpc>
              <a:spcAft>
                <a:spcPts val="601"/>
              </a:spcAft>
              <a:buClr>
                <a:srgbClr val="00B050"/>
              </a:buClr>
              <a:buFont typeface="OpenSymbol"/>
              <a:buChar char="-"/>
            </a:pPr>
            <a:r>
              <a:rPr lang="pt-BR" sz="1800" b="1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Integração com a comunidade em busca de soluções de problemas apresentados pela comunidade externa;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7" name="CaixaDeTexto 12"/>
          <p:cNvSpPr/>
          <p:nvPr/>
        </p:nvSpPr>
        <p:spPr>
          <a:xfrm>
            <a:off x="5248294" y="5705364"/>
            <a:ext cx="582221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70360" algn="just" defTabSz="914400">
              <a:lnSpc>
                <a:spcPct val="100000"/>
              </a:lnSpc>
              <a:spcAft>
                <a:spcPts val="1199"/>
              </a:spcAft>
            </a:pPr>
            <a:r>
              <a:rPr lang="pt-BR" sz="1800" b="0" strike="noStrike" spc="-1" dirty="0">
                <a:solidFill>
                  <a:srgbClr val="00B050"/>
                </a:solidFill>
                <a:latin typeface="Bahnschrift SemiBold Condensed"/>
              </a:rPr>
              <a:t>- realizar treinamentos voltados ao uso racional de máquinas e implementos agrícolas, oferecendo aos produtores do Paraná técnicas que elevem sua competitividade e fortaleçam a sustentabilidade.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8" name="Imagem 13"/>
          <p:cNvPicPr/>
          <p:nvPr/>
        </p:nvPicPr>
        <p:blipFill>
          <a:blip r:embed="rId7"/>
          <a:stretch/>
        </p:blipFill>
        <p:spPr>
          <a:xfrm>
            <a:off x="10836000" y="160200"/>
            <a:ext cx="1243080" cy="547560"/>
          </a:xfrm>
          <a:prstGeom prst="rect">
            <a:avLst/>
          </a:prstGeom>
          <a:ln w="0">
            <a:noFill/>
          </a:ln>
        </p:spPr>
      </p:pic>
      <p:sp>
        <p:nvSpPr>
          <p:cNvPr id="609" name="Retângulo 3"/>
          <p:cNvSpPr/>
          <p:nvPr/>
        </p:nvSpPr>
        <p:spPr>
          <a:xfrm>
            <a:off x="1857240" y="6294240"/>
            <a:ext cx="38095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70360" algn="ctr" defTabSz="914400">
              <a:lnSpc>
                <a:spcPct val="100000"/>
              </a:lnSpc>
            </a:pPr>
            <a:r>
              <a:rPr lang="pt-BR" sz="1800" b="1" strike="noStrike" spc="-1">
                <a:solidFill>
                  <a:schemeClr val="dk1"/>
                </a:solidFill>
                <a:latin typeface="Bahnschrift SemiBold Condensed"/>
                <a:ea typeface="Calibri"/>
              </a:rPr>
              <a:t>Área Prioritária: 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marL="270360" algn="ctr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chemeClr val="dk1"/>
                </a:solidFill>
                <a:latin typeface="Bahnschrift SemiBold Condensed"/>
                <a:ea typeface="Calibri"/>
              </a:rPr>
              <a:t>Agricultura e Agronegócio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Imagem 2"/>
          <p:cNvPicPr/>
          <p:nvPr/>
        </p:nvPicPr>
        <p:blipFill>
          <a:blip r:embed="rId3"/>
          <a:stretch/>
        </p:blipFill>
        <p:spPr>
          <a:xfrm>
            <a:off x="-32040" y="-18000"/>
            <a:ext cx="12223800" cy="6875640"/>
          </a:xfrm>
          <a:prstGeom prst="rect">
            <a:avLst/>
          </a:prstGeom>
          <a:ln w="0">
            <a:noFill/>
          </a:ln>
        </p:spPr>
      </p:pic>
      <p:pic>
        <p:nvPicPr>
          <p:cNvPr id="500" name="Imagem 1"/>
          <p:cNvPicPr/>
          <p:nvPr/>
        </p:nvPicPr>
        <p:blipFill>
          <a:blip r:embed="rId4"/>
          <a:stretch/>
        </p:blipFill>
        <p:spPr>
          <a:xfrm>
            <a:off x="7116068" y="1224095"/>
            <a:ext cx="4746960" cy="1132560"/>
          </a:xfrm>
          <a:prstGeom prst="rect">
            <a:avLst/>
          </a:prstGeom>
          <a:ln w="0">
            <a:noFill/>
          </a:ln>
        </p:spPr>
      </p:pic>
      <p:sp>
        <p:nvSpPr>
          <p:cNvPr id="501" name="Retângulo 3"/>
          <p:cNvSpPr/>
          <p:nvPr/>
        </p:nvSpPr>
        <p:spPr>
          <a:xfrm>
            <a:off x="494254" y="665915"/>
            <a:ext cx="609552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3600" b="0" strike="noStrike" spc="-1" dirty="0">
                <a:solidFill>
                  <a:srgbClr val="000000"/>
                </a:solidFill>
                <a:latin typeface="Berlin Sans FB Demi"/>
              </a:rPr>
              <a:t> </a:t>
            </a:r>
            <a:r>
              <a:rPr lang="pt-BR" sz="3600" b="1" strike="noStrike" spc="-1" dirty="0">
                <a:solidFill>
                  <a:srgbClr val="FFFFFF"/>
                </a:solidFill>
                <a:latin typeface="Berlin Sans FB Demi"/>
              </a:rPr>
              <a:t>CCT PARANÁ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FFFFF"/>
                </a:solidFill>
                <a:latin typeface="Bahnschrift"/>
              </a:rPr>
              <a:t>Conselho Paranaense de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FFFFF"/>
                </a:solidFill>
                <a:latin typeface="Bahnschrift"/>
              </a:rPr>
              <a:t>Ciência e Tecnologia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pt-BR" sz="3600" b="1" strike="noStrike" spc="-1" dirty="0">
                <a:solidFill>
                  <a:schemeClr val="lt1"/>
                </a:solidFill>
                <a:latin typeface="Calibri"/>
              </a:rPr>
              <a:t>XXXI Reunião Ordinária</a:t>
            </a:r>
            <a:endParaRPr lang="pt-B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2" name="Retângulo 4"/>
          <p:cNvSpPr/>
          <p:nvPr/>
        </p:nvSpPr>
        <p:spPr>
          <a:xfrm>
            <a:off x="5865480" y="3777480"/>
            <a:ext cx="6095520" cy="28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  <a:p>
            <a:pPr algn="r" defTabSz="914400">
              <a:lnSpc>
                <a:spcPct val="100000"/>
              </a:lnSpc>
            </a:pPr>
            <a:r>
              <a:rPr lang="pt-BR" sz="3600" b="0" strike="noStrike" spc="-1">
                <a:solidFill>
                  <a:srgbClr val="000000"/>
                </a:solidFill>
                <a:latin typeface="Bahnschrift"/>
              </a:rPr>
              <a:t> </a:t>
            </a:r>
            <a:r>
              <a:rPr lang="pt-BR" sz="3600" b="1" strike="noStrike" spc="-1">
                <a:solidFill>
                  <a:srgbClr val="FFFFFF"/>
                </a:solidFill>
                <a:latin typeface="Bahnschrift"/>
              </a:rPr>
              <a:t>RELATÓRIO DE GESTÃO 2023 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  <a:p>
            <a:pPr algn="r" defTabSz="914400">
              <a:lnSpc>
                <a:spcPct val="100000"/>
              </a:lnSpc>
            </a:pPr>
            <a:r>
              <a:rPr lang="pt-BR" sz="3600" b="1" strike="noStrike" spc="-1">
                <a:solidFill>
                  <a:srgbClr val="FFFFFF"/>
                </a:solidFill>
                <a:latin typeface="Bahnschrift"/>
              </a:rPr>
              <a:t>PREVISÃO ORÇAMENTÁRIA 2024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Imagem 10"/>
          <p:cNvPicPr/>
          <p:nvPr/>
        </p:nvPicPr>
        <p:blipFill>
          <a:blip r:embed="rId3"/>
          <a:stretch/>
        </p:blipFill>
        <p:spPr>
          <a:xfrm>
            <a:off x="0" y="-12888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611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12" name="Imagem 12"/>
          <p:cNvPicPr/>
          <p:nvPr/>
        </p:nvPicPr>
        <p:blipFill>
          <a:blip r:embed="rId4"/>
          <a:stretch/>
        </p:blipFill>
        <p:spPr>
          <a:xfrm>
            <a:off x="629640" y="5254200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613" name="Imagem 7"/>
          <p:cNvPicPr/>
          <p:nvPr/>
        </p:nvPicPr>
        <p:blipFill>
          <a:blip r:embed="rId5"/>
          <a:stretch/>
        </p:blipFill>
        <p:spPr>
          <a:xfrm>
            <a:off x="10829880" y="217440"/>
            <a:ext cx="1190160" cy="524160"/>
          </a:xfrm>
          <a:prstGeom prst="rect">
            <a:avLst/>
          </a:prstGeom>
          <a:ln w="0">
            <a:noFill/>
          </a:ln>
        </p:spPr>
      </p:pic>
      <p:sp>
        <p:nvSpPr>
          <p:cNvPr id="614" name="Retângulo 13"/>
          <p:cNvSpPr/>
          <p:nvPr/>
        </p:nvSpPr>
        <p:spPr>
          <a:xfrm>
            <a:off x="3169800" y="741960"/>
            <a:ext cx="9143640" cy="8760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66760" indent="361800" algn="just" defTabSz="914400">
              <a:lnSpc>
                <a:spcPct val="15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2.	“ESTRATÉGIAS PARA PREVENÇÃO E COMBATE A DENGUE COM USO DE DRONE”.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66760" algn="ctr" defTabSz="914400">
              <a:lnSpc>
                <a:spcPct val="150000"/>
              </a:lnSpc>
              <a:tabLst>
                <a:tab pos="0" algn="l"/>
              </a:tabLst>
            </a:pPr>
            <a:r>
              <a:rPr lang="pt-BR" sz="1800" b="1" strike="noStrike" spc="-1" dirty="0">
                <a:solidFill>
                  <a:srgbClr val="00B050"/>
                </a:solidFill>
                <a:latin typeface="Bahnschrift SemiBold SemiConden"/>
                <a:ea typeface="Calibri"/>
              </a:rPr>
              <a:t>TC 112/21 – UENP INVESTIMENTO: R$ 88.842,00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5" name="Retângulo 6"/>
          <p:cNvSpPr/>
          <p:nvPr/>
        </p:nvSpPr>
        <p:spPr>
          <a:xfrm>
            <a:off x="-227520" y="5916240"/>
            <a:ext cx="2304720" cy="177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70360" algn="r" defTabSz="914400">
              <a:lnSpc>
                <a:spcPct val="115000"/>
              </a:lnSpc>
            </a:pPr>
            <a:r>
              <a:rPr lang="pt-BR" sz="1600" b="1" strike="noStrike" spc="-1">
                <a:solidFill>
                  <a:schemeClr val="dk1"/>
                </a:solidFill>
                <a:latin typeface="Bahnschrift SemiBold SemiConden"/>
                <a:ea typeface="Calibri"/>
              </a:rPr>
              <a:t>ÁREA PRIORITÁRIA</a:t>
            </a:r>
            <a:r>
              <a:rPr lang="pt-BR" sz="1600" b="0" strike="noStrike" spc="-1">
                <a:solidFill>
                  <a:schemeClr val="dk1"/>
                </a:solidFill>
                <a:latin typeface="Bahnschrift SemiBold SemiConden"/>
                <a:ea typeface="Calibri"/>
              </a:rPr>
              <a:t>: </a:t>
            </a: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  <a:p>
            <a:pPr marL="270360" algn="r" defTabSz="914400">
              <a:lnSpc>
                <a:spcPct val="115000"/>
              </a:lnSpc>
            </a:pPr>
            <a:r>
              <a:rPr lang="pt-BR" sz="1600" b="0" strike="noStrike" spc="-1">
                <a:solidFill>
                  <a:schemeClr val="dk1"/>
                </a:solidFill>
                <a:latin typeface="Bahnschrift SemiBold SemiConden"/>
                <a:ea typeface="Calibri"/>
              </a:rPr>
              <a:t>Ciências Biológicas e Biotecnologia (saúde)</a:t>
            </a:r>
            <a:endParaRPr lang="pt-B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Retângulo 8"/>
          <p:cNvSpPr/>
          <p:nvPr/>
        </p:nvSpPr>
        <p:spPr>
          <a:xfrm>
            <a:off x="6405480" y="5050440"/>
            <a:ext cx="484308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</a:rPr>
              <a:t>Impactos Socioeconômicos: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750" indent="-285750" algn="just" defTabSz="914400">
              <a:lnSpc>
                <a:spcPct val="100000"/>
              </a:lnSpc>
              <a:buFontTx/>
              <a:buChar char="-"/>
            </a:pPr>
            <a:r>
              <a:rPr lang="pt-BR" sz="1800" b="0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Melhoria da qualidade de vida das pessoas, com a diminuição dos focos de dengue nos municípios;</a:t>
            </a: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- Prevenção e combate dos focos do mosquito da dengue;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- Redução do número de imóveis não fiscalizados.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17" name="Imagem 14"/>
          <p:cNvPicPr/>
          <p:nvPr/>
        </p:nvPicPr>
        <p:blipFill>
          <a:blip r:embed="rId6"/>
          <a:stretch/>
        </p:blipFill>
        <p:spPr>
          <a:xfrm>
            <a:off x="2388960" y="2612160"/>
            <a:ext cx="3053160" cy="2064240"/>
          </a:xfrm>
          <a:prstGeom prst="rect">
            <a:avLst/>
          </a:prstGeom>
          <a:ln w="0">
            <a:noFill/>
          </a:ln>
        </p:spPr>
      </p:pic>
      <p:pic>
        <p:nvPicPr>
          <p:cNvPr id="618" name="Imagem 16"/>
          <p:cNvPicPr/>
          <p:nvPr/>
        </p:nvPicPr>
        <p:blipFill>
          <a:blip r:embed="rId7"/>
          <a:stretch/>
        </p:blipFill>
        <p:spPr>
          <a:xfrm>
            <a:off x="2503080" y="5012280"/>
            <a:ext cx="3602160" cy="1807200"/>
          </a:xfrm>
          <a:prstGeom prst="rect">
            <a:avLst/>
          </a:prstGeom>
          <a:ln w="12700" cap="sq">
            <a:solidFill>
              <a:srgbClr val="00000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9" name="Imagem 18"/>
          <p:cNvPicPr/>
          <p:nvPr/>
        </p:nvPicPr>
        <p:blipFill>
          <a:blip r:embed="rId8"/>
          <a:stretch/>
        </p:blipFill>
        <p:spPr>
          <a:xfrm>
            <a:off x="5982840" y="2668680"/>
            <a:ext cx="6075360" cy="2171160"/>
          </a:xfrm>
          <a:prstGeom prst="rect">
            <a:avLst/>
          </a:prstGeom>
          <a:ln w="12700" cap="sq">
            <a:solidFill>
              <a:srgbClr val="00000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D37CF19-959B-B348-0BFB-57DE4639149D}"/>
              </a:ext>
            </a:extLst>
          </p:cNvPr>
          <p:cNvSpPr txBox="1"/>
          <p:nvPr/>
        </p:nvSpPr>
        <p:spPr>
          <a:xfrm>
            <a:off x="2752445" y="1565564"/>
            <a:ext cx="92675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60"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OBJETO: </a:t>
            </a:r>
            <a:r>
              <a:rPr lang="pt-BR" sz="1800" b="0" strike="noStrike" spc="-1" dirty="0">
                <a:solidFill>
                  <a:srgbClr val="0070C0"/>
                </a:solidFill>
                <a:latin typeface="Bahnschrift SemiBold SemiConden"/>
                <a:ea typeface="Calibri"/>
              </a:rPr>
              <a:t>Desenvolver ações de prevenção e combate aos focos do mosquito Aedes Aegypti, por meio do uso de Drones, visando a identificação de possíveis focos do mosquito em locais de difícil acesso por Agentes de Endemias e a redução no número de imóveis não fiscalizados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m 10"/>
          <p:cNvPicPr/>
          <p:nvPr/>
        </p:nvPicPr>
        <p:blipFill>
          <a:blip r:embed="rId3"/>
          <a:stretch/>
        </p:blipFill>
        <p:spPr>
          <a:xfrm>
            <a:off x="-243480" y="-13680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621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23" name="Imagem 7"/>
          <p:cNvPicPr/>
          <p:nvPr/>
        </p:nvPicPr>
        <p:blipFill>
          <a:blip r:embed="rId4"/>
          <a:stretch/>
        </p:blipFill>
        <p:spPr>
          <a:xfrm>
            <a:off x="10829880" y="217440"/>
            <a:ext cx="1190160" cy="524160"/>
          </a:xfrm>
          <a:prstGeom prst="rect">
            <a:avLst/>
          </a:prstGeom>
          <a:ln w="0">
            <a:noFill/>
          </a:ln>
        </p:spPr>
      </p:pic>
      <p:sp>
        <p:nvSpPr>
          <p:cNvPr id="624" name="Retângulo 13"/>
          <p:cNvSpPr/>
          <p:nvPr/>
        </p:nvSpPr>
        <p:spPr>
          <a:xfrm>
            <a:off x="2381640" y="674400"/>
            <a:ext cx="981036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66700" indent="4763" defTabSz="914400">
              <a:lnSpc>
                <a:spcPct val="15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                3.  “DESENVOLVIMENTO DE MATURIDADE TECNOLÓGICA DE UM BIOFUNGICIDA MICROBIANO”.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66760" algn="ctr" defTabSz="914400">
              <a:lnSpc>
                <a:spcPct val="150000"/>
              </a:lnSpc>
              <a:tabLst>
                <a:tab pos="0" algn="l"/>
              </a:tabLst>
            </a:pPr>
            <a:r>
              <a:rPr lang="pt-BR" sz="1800" b="1" strike="noStrike" spc="-1" dirty="0">
                <a:solidFill>
                  <a:srgbClr val="00B050"/>
                </a:solidFill>
                <a:latin typeface="Bahnschrift SemiBold SemiConden"/>
                <a:ea typeface="Calibri"/>
              </a:rPr>
              <a:t>TC 25/22 -  UEL INVESTIMENTO: R$ 274.901,00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66760"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OBJETO: </a:t>
            </a:r>
            <a:r>
              <a:rPr lang="pt-BR" sz="1800" b="0" strike="noStrike" spc="-1" dirty="0">
                <a:solidFill>
                  <a:srgbClr val="0070C0"/>
                </a:solidFill>
                <a:latin typeface="Bahnschrift SemiBold SemiConden"/>
                <a:ea typeface="Calibri"/>
              </a:rPr>
              <a:t>Promover ações voltadas ao desenvolvimento de maturidade tecnológica (TRL)  de um </a:t>
            </a:r>
            <a:r>
              <a:rPr lang="pt-BR" sz="1800" b="0" strike="noStrike" spc="-1" dirty="0" err="1">
                <a:solidFill>
                  <a:srgbClr val="0070C0"/>
                </a:solidFill>
                <a:latin typeface="Bahnschrift SemiBold SemiConden"/>
                <a:ea typeface="Calibri"/>
              </a:rPr>
              <a:t>biofungicida</a:t>
            </a:r>
            <a:r>
              <a:rPr lang="pt-BR" sz="1800" b="0" strike="noStrike" spc="-1" dirty="0">
                <a:solidFill>
                  <a:srgbClr val="0070C0"/>
                </a:solidFill>
                <a:latin typeface="Bahnschrift SemiBold SemiConden"/>
                <a:ea typeface="Calibri"/>
              </a:rPr>
              <a:t> microbiano para controle da ferrugem asiática da soja, por meio do fortalecimento de linhas de pesquisa aplicadas e a integração entre pesquisadores e estudantes da UEL e UENP na obtenção de novas tecnologias patenteáveis e novos licenciamentos para o setor produtivo, visando o baixo uso de insumos químicos sintéticos, uso de tecnologias biológicas sustentáveis, agregação de valores sociais e minimização do impacto ambiental.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5" name="Retângulo 6"/>
          <p:cNvSpPr/>
          <p:nvPr/>
        </p:nvSpPr>
        <p:spPr>
          <a:xfrm>
            <a:off x="3396660" y="5928120"/>
            <a:ext cx="257760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70360" defTabSz="914400">
              <a:lnSpc>
                <a:spcPct val="115000"/>
              </a:lnSpc>
            </a:pPr>
            <a:r>
              <a:rPr lang="pt-BR" sz="1600" b="1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Área Prioritária</a:t>
            </a:r>
            <a:r>
              <a:rPr lang="pt-BR" sz="16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: </a:t>
            </a:r>
            <a:endParaRPr lang="pt-B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70360" defTabSz="914400">
              <a:lnSpc>
                <a:spcPct val="115000"/>
              </a:lnSpc>
            </a:pPr>
            <a:r>
              <a:rPr lang="pt-BR" sz="16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Agricultura e Agronegócio</a:t>
            </a:r>
            <a:endParaRPr lang="pt-BR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6" name="Retângulo 8"/>
          <p:cNvSpPr/>
          <p:nvPr/>
        </p:nvSpPr>
        <p:spPr>
          <a:xfrm>
            <a:off x="6493182" y="3599464"/>
            <a:ext cx="2716021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</a:rPr>
              <a:t>Impactos Socioeconômicos: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- Contribuição para a formação de pesquisadores a nível de Iniciação Científica/Tecnológica e Pós-Graduação,;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7" name="Imagem 11"/>
          <p:cNvPicPr/>
          <p:nvPr/>
        </p:nvPicPr>
        <p:blipFill>
          <a:blip r:embed="rId5"/>
          <a:stretch/>
        </p:blipFill>
        <p:spPr>
          <a:xfrm>
            <a:off x="1272515" y="3205249"/>
            <a:ext cx="2242695" cy="3531591"/>
          </a:xfrm>
          <a:prstGeom prst="rect">
            <a:avLst/>
          </a:prstGeom>
          <a:ln w="0">
            <a:noFill/>
          </a:ln>
        </p:spPr>
      </p:pic>
      <p:pic>
        <p:nvPicPr>
          <p:cNvPr id="628" name="Imagem 15"/>
          <p:cNvPicPr/>
          <p:nvPr/>
        </p:nvPicPr>
        <p:blipFill>
          <a:blip r:embed="rId6"/>
          <a:stretch/>
        </p:blipFill>
        <p:spPr>
          <a:xfrm>
            <a:off x="9298809" y="3205249"/>
            <a:ext cx="2721231" cy="1975581"/>
          </a:xfrm>
          <a:prstGeom prst="rect">
            <a:avLst/>
          </a:prstGeom>
          <a:ln w="0">
            <a:noFill/>
          </a:ln>
        </p:spPr>
      </p:pic>
      <p:pic>
        <p:nvPicPr>
          <p:cNvPr id="629" name="Imagem 17"/>
          <p:cNvPicPr/>
          <p:nvPr/>
        </p:nvPicPr>
        <p:blipFill>
          <a:blip r:embed="rId7"/>
          <a:stretch/>
        </p:blipFill>
        <p:spPr>
          <a:xfrm>
            <a:off x="3582529" y="3242228"/>
            <a:ext cx="2797898" cy="2556173"/>
          </a:xfrm>
          <a:prstGeom prst="rect">
            <a:avLst/>
          </a:prstGeom>
          <a:ln w="0"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0A6307A-4511-2EEB-CC49-290C1EAD6F9F}"/>
              </a:ext>
            </a:extLst>
          </p:cNvPr>
          <p:cNvSpPr txBox="1"/>
          <p:nvPr/>
        </p:nvSpPr>
        <p:spPr>
          <a:xfrm>
            <a:off x="6493182" y="5354855"/>
            <a:ext cx="4426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00B050"/>
                </a:solidFill>
                <a:latin typeface="Bahnschrift SemiBold Condensed"/>
                <a:ea typeface="Calibri"/>
              </a:rPr>
              <a:t>- Avanços na otimização dos processos fermentativos fúngicos, que apresentam potencial inovador para o desenvolvimento de tecnologias e produtos.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631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32" name="Imagem 12"/>
          <p:cNvPicPr/>
          <p:nvPr/>
        </p:nvPicPr>
        <p:blipFill>
          <a:blip r:embed="rId4"/>
          <a:stretch/>
        </p:blipFill>
        <p:spPr>
          <a:xfrm>
            <a:off x="558291" y="5779906"/>
            <a:ext cx="1318320" cy="314640"/>
          </a:xfrm>
          <a:prstGeom prst="rect">
            <a:avLst/>
          </a:prstGeom>
          <a:ln w="0">
            <a:noFill/>
          </a:ln>
        </p:spPr>
      </p:pic>
      <p:sp>
        <p:nvSpPr>
          <p:cNvPr id="633" name="Retângulo 13"/>
          <p:cNvSpPr/>
          <p:nvPr/>
        </p:nvSpPr>
        <p:spPr>
          <a:xfrm>
            <a:off x="2889497" y="173239"/>
            <a:ext cx="9302503" cy="2445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790640" indent="-1162080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rgbClr val="0070C0"/>
                </a:solidFill>
                <a:latin typeface="Bahnschrift SemiBold SemiConden"/>
                <a:ea typeface="Calibri"/>
              </a:rPr>
              <a:t>                4.  “</a:t>
            </a:r>
            <a:r>
              <a:rPr lang="pt-BR" sz="1800" b="0" strike="noStrike" spc="-1" dirty="0">
                <a:solidFill>
                  <a:srgbClr val="0000FF"/>
                </a:solidFill>
                <a:latin typeface="Bahnschrift SemiBold SemiConden"/>
                <a:ea typeface="Calibri"/>
                <a:hlinkClick r:id="rId5"/>
              </a:rPr>
              <a:t>DESENVOLVIMENTO DE UM NOVO REPELENTE PARA MOSQUITOS HEMATÓFAGOS</a:t>
            </a:r>
            <a:r>
              <a:rPr lang="pt-BR" sz="1800" b="0" strike="noStrike" spc="-1" dirty="0">
                <a:solidFill>
                  <a:srgbClr val="0070C0"/>
                </a:solidFill>
                <a:latin typeface="Bahnschrift SemiBold SemiConden"/>
                <a:ea typeface="Calibri"/>
              </a:rPr>
              <a:t>”.</a:t>
            </a:r>
            <a:endParaRPr lang="pt-BR" sz="1800" b="0" strike="noStrike" spc="-1" dirty="0">
              <a:solidFill>
                <a:srgbClr val="0070C0"/>
              </a:solidFill>
              <a:latin typeface="Calibri"/>
            </a:endParaRPr>
          </a:p>
          <a:p>
            <a:pPr marL="266760" algn="ctr" defTabSz="914400">
              <a:lnSpc>
                <a:spcPct val="150000"/>
              </a:lnSpc>
              <a:tabLst>
                <a:tab pos="0" algn="l"/>
              </a:tabLst>
            </a:pPr>
            <a:r>
              <a:rPr lang="pt-BR" sz="1800" b="1" strike="noStrike" spc="-1" dirty="0">
                <a:solidFill>
                  <a:srgbClr val="00B050"/>
                </a:solidFill>
                <a:latin typeface="Bahnschrift SemiBold SemiConden"/>
                <a:ea typeface="Calibri"/>
              </a:rPr>
              <a:t>CV 05/22- UFPR - INVESTIMENTO:  R$ 311.013,00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66760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           OBJETO: </a:t>
            </a:r>
          </a:p>
          <a:p>
            <a:pPr marL="266760"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   </a:t>
            </a:r>
            <a:r>
              <a:rPr lang="pt-BR" sz="1800" b="0" strike="noStrike" spc="-1" dirty="0">
                <a:solidFill>
                  <a:srgbClr val="0070C0"/>
                </a:solidFill>
                <a:latin typeface="Bahnschrift SemiBold SemiConden"/>
                <a:ea typeface="Calibri"/>
              </a:rPr>
              <a:t>Promover ações voltadas ao estudo e ao desenvolvimento de um repelente para mosquitos hematófagos, derivado do ácido lático, seguindo os preceitos da Química Verde e avaliar por meio de testes sua toxicidade dérmica e eficiência em relação ao mercado, com vistas à disponibilizar ao setor público tecnologia nacional capaz de reduzir as enfermidade causadas por mosquitos hematófagos, bem como facilitar a transferência desta tecnologia para o setor produtivo.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4" name="Retângulo 6"/>
          <p:cNvSpPr/>
          <p:nvPr/>
        </p:nvSpPr>
        <p:spPr>
          <a:xfrm>
            <a:off x="-212006" y="6161225"/>
            <a:ext cx="2443731" cy="6380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70360" defTabSz="914400">
              <a:lnSpc>
                <a:spcPct val="115000"/>
              </a:lnSpc>
            </a:pPr>
            <a:r>
              <a:rPr lang="pt-BR" sz="1600" b="1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Área Prioritária</a:t>
            </a:r>
            <a:r>
              <a:rPr lang="pt-BR" sz="16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: </a:t>
            </a:r>
            <a:endParaRPr lang="pt-B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270360" defTabSz="914400">
              <a:lnSpc>
                <a:spcPct val="115000"/>
              </a:lnSpc>
            </a:pPr>
            <a:r>
              <a:rPr lang="pt-BR" sz="16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Biotecnologia e Saúde</a:t>
            </a:r>
            <a:endParaRPr lang="pt-BR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2FD3722D-16AA-369E-5A1E-36C72A7278CD}"/>
              </a:ext>
            </a:extLst>
          </p:cNvPr>
          <p:cNvSpPr txBox="1"/>
          <p:nvPr/>
        </p:nvSpPr>
        <p:spPr>
          <a:xfrm>
            <a:off x="6507350" y="4259478"/>
            <a:ext cx="58497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60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  <a:ea typeface="Calibri"/>
              </a:rPr>
              <a:t>Estágio atual da pesquisa: </a:t>
            </a:r>
          </a:p>
          <a:p>
            <a:pPr marL="266760"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0" strike="noStrike" spc="-1" dirty="0">
                <a:solidFill>
                  <a:srgbClr val="00B050"/>
                </a:solidFill>
                <a:latin typeface="Bahnschrift SemiBold SemiConden"/>
                <a:ea typeface="Calibri"/>
              </a:rPr>
              <a:t>76,07% foi realizado até o momento, da parte técnica, determinando que a nova molécula, além de ter apresentado </a:t>
            </a:r>
            <a:r>
              <a:rPr lang="pt-BR" sz="1800" b="1" strike="noStrike" spc="-1" dirty="0">
                <a:solidFill>
                  <a:srgbClr val="00B050"/>
                </a:solidFill>
                <a:latin typeface="Bahnschrift SemiBold SemiConden"/>
                <a:ea typeface="Calibri"/>
              </a:rPr>
              <a:t>alta eficiência como repelente </a:t>
            </a:r>
            <a:r>
              <a:rPr lang="pt-BR" sz="1800" b="0" strike="noStrike" spc="-1" dirty="0">
                <a:solidFill>
                  <a:srgbClr val="00B050"/>
                </a:solidFill>
                <a:latin typeface="Bahnschrift SemiBold SemiConden"/>
                <a:ea typeface="Calibri"/>
              </a:rPr>
              <a:t>e resultados de baixa toxidade, também se mostrou reativa quando em contato com a água por tempo  mais prolongado.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83DB6E49-C75E-FE83-86F9-7CF602A0B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431" y="2635976"/>
            <a:ext cx="3341569" cy="166329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A68E6D92-1AF3-0477-908E-8D3644A33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095" y="2953746"/>
            <a:ext cx="4795631" cy="290297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B6E2DB95-2867-3C95-5D21-C833A510936C}"/>
              </a:ext>
            </a:extLst>
          </p:cNvPr>
          <p:cNvSpPr txBox="1"/>
          <p:nvPr/>
        </p:nvSpPr>
        <p:spPr>
          <a:xfrm>
            <a:off x="1926095" y="5937226"/>
            <a:ext cx="93192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strike="noStrike" spc="-1" dirty="0">
                <a:latin typeface="Bahnschrift SemiBold SemiConden"/>
                <a:ea typeface="Calibri"/>
              </a:rPr>
              <a:t>Isto possibilitará a proposição de novas estruturas, com pequenas alterações na estrutura original, induzindo ao desenvolvimento de uma nova molécula com propriedades únicas a nível mundial, ou seja, alta eficiência de repelência, alta solubilidade em água, elevada estabilidade e baixa toxidade.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Imagem 1"/>
          <p:cNvPicPr/>
          <p:nvPr/>
        </p:nvPicPr>
        <p:blipFill>
          <a:blip r:embed="rId3"/>
          <a:stretch/>
        </p:blipFill>
        <p:spPr>
          <a:xfrm>
            <a:off x="-243720" y="0"/>
            <a:ext cx="12435480" cy="6994800"/>
          </a:xfrm>
          <a:prstGeom prst="rect">
            <a:avLst/>
          </a:prstGeom>
          <a:ln w="0">
            <a:noFill/>
          </a:ln>
        </p:spPr>
      </p:pic>
      <p:pic>
        <p:nvPicPr>
          <p:cNvPr id="640" name="Imagem 5"/>
          <p:cNvPicPr/>
          <p:nvPr/>
        </p:nvPicPr>
        <p:blipFill>
          <a:blip r:embed="rId4"/>
          <a:stretch/>
        </p:blipFill>
        <p:spPr>
          <a:xfrm>
            <a:off x="9986760" y="0"/>
            <a:ext cx="2204640" cy="952200"/>
          </a:xfrm>
          <a:prstGeom prst="rect">
            <a:avLst/>
          </a:prstGeom>
          <a:ln w="0">
            <a:noFill/>
          </a:ln>
        </p:spPr>
      </p:pic>
      <p:sp>
        <p:nvSpPr>
          <p:cNvPr id="641" name="Retângulo 6"/>
          <p:cNvSpPr/>
          <p:nvPr/>
        </p:nvSpPr>
        <p:spPr>
          <a:xfrm>
            <a:off x="6790320" y="1451880"/>
            <a:ext cx="5278680" cy="155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3200" b="1" strike="noStrike" spc="-1">
                <a:solidFill>
                  <a:srgbClr val="006EAF"/>
                </a:solidFill>
                <a:latin typeface="Tahoma"/>
                <a:ea typeface="Tahoma"/>
              </a:rPr>
              <a:t>PREVISÃO ORÇAMENTÁRIA DO FUNDO PARANÁ – 2024</a:t>
            </a:r>
            <a:endParaRPr lang="pt-B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43" name="Imagem 1"/>
          <p:cNvPicPr/>
          <p:nvPr/>
        </p:nvPicPr>
        <p:blipFill>
          <a:blip r:embed="rId3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644" name="Retângulo 9"/>
          <p:cNvSpPr/>
          <p:nvPr/>
        </p:nvSpPr>
        <p:spPr>
          <a:xfrm>
            <a:off x="2343240" y="771480"/>
            <a:ext cx="9698040" cy="159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28560" lvl="3" indent="-361800" algn="just" defTabSz="914400">
              <a:lnSpc>
                <a:spcPct val="150000"/>
              </a:lnSpc>
              <a:buClr>
                <a:srgbClr val="006EAF"/>
              </a:buClr>
              <a:buFont typeface="Calibri Light"/>
              <a:buAutoNum type="arabicPeriod"/>
            </a:pPr>
            <a:r>
              <a:rPr lang="pt-BR" sz="1800" b="1" strike="noStrike" spc="-1">
                <a:solidFill>
                  <a:srgbClr val="006EAF"/>
                </a:solidFill>
                <a:latin typeface="Tahoma"/>
              </a:rPr>
              <a:t>Distribuição dos recursos do FUNDO PARANÁ – 2024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marL="270360" algn="just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rgbClr val="0070C0"/>
                </a:solidFill>
                <a:latin typeface="Bahnschrift SemiBold SemiConden"/>
                <a:ea typeface="Calibri"/>
              </a:rPr>
              <a:t>       </a:t>
            </a:r>
            <a:r>
              <a:rPr lang="pt-BR" sz="1800" b="0" strike="noStrike" spc="-1">
                <a:solidFill>
                  <a:schemeClr val="accent6">
                    <a:lumMod val="75000"/>
                  </a:schemeClr>
                </a:solidFill>
                <a:latin typeface="Bahnschrift SemiBold SemiConden"/>
                <a:ea typeface="Calibri"/>
              </a:rPr>
              <a:t>A aplicação dos recursos do Fundo Paraná, em 2024, seguirá os mesmos procedimentos adotados em 2023, conforme Lei Estadual nº 21.354/2023, Decreto Estadual nº 11.180/2022; Lei Estadual n°20.656/2021 e demais normas afetas ao tema.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" name="Retângulo 12"/>
          <p:cNvSpPr/>
          <p:nvPr/>
        </p:nvSpPr>
        <p:spPr>
          <a:xfrm>
            <a:off x="2865960" y="327960"/>
            <a:ext cx="90403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000" b="1" strike="noStrike" spc="-1">
                <a:solidFill>
                  <a:srgbClr val="006EAF"/>
                </a:solidFill>
                <a:latin typeface="Tahoma"/>
                <a:ea typeface="Tahoma"/>
              </a:rPr>
              <a:t>PREVISÃO ORÇAMENTÁRIA DO FUNDO PARANÁ – 2024</a:t>
            </a:r>
            <a:endParaRPr lang="pt-BR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6" name="Imagem 5"/>
          <p:cNvPicPr/>
          <p:nvPr/>
        </p:nvPicPr>
        <p:blipFill>
          <a:blip r:embed="rId4"/>
          <a:stretch/>
        </p:blipFill>
        <p:spPr>
          <a:xfrm>
            <a:off x="3243943" y="2133600"/>
            <a:ext cx="8218714" cy="4474560"/>
          </a:xfrm>
          <a:prstGeom prst="rect">
            <a:avLst/>
          </a:prstGeom>
          <a:ln w="88900" cap="sq">
            <a:solidFill>
              <a:srgbClr val="00206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647" name="Imagem 4"/>
          <p:cNvPicPr/>
          <p:nvPr/>
        </p:nvPicPr>
        <p:blipFill>
          <a:blip r:embed="rId5"/>
          <a:stretch/>
        </p:blipFill>
        <p:spPr>
          <a:xfrm>
            <a:off x="0" y="-9360"/>
            <a:ext cx="2342880" cy="686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Imagem 1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50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51" name="Imagem 12"/>
          <p:cNvPicPr/>
          <p:nvPr/>
        </p:nvPicPr>
        <p:blipFill>
          <a:blip r:embed="rId4"/>
          <a:stretch/>
        </p:blipFill>
        <p:spPr>
          <a:xfrm>
            <a:off x="381960" y="6127560"/>
            <a:ext cx="1645560" cy="392760"/>
          </a:xfrm>
          <a:prstGeom prst="rect">
            <a:avLst/>
          </a:prstGeom>
          <a:ln w="0">
            <a:noFill/>
          </a:ln>
        </p:spPr>
      </p:pic>
      <p:pic>
        <p:nvPicPr>
          <p:cNvPr id="552" name="Imagem 7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sp>
        <p:nvSpPr>
          <p:cNvPr id="2" name="Hexágono 1">
            <a:extLst>
              <a:ext uri="{FF2B5EF4-FFF2-40B4-BE49-F238E27FC236}">
                <a16:creationId xmlns="" xmlns:a16="http://schemas.microsoft.com/office/drawing/2014/main" id="{FF11D431-F157-574B-520A-772106B67E3A}"/>
              </a:ext>
            </a:extLst>
          </p:cNvPr>
          <p:cNvSpPr/>
          <p:nvPr/>
        </p:nvSpPr>
        <p:spPr>
          <a:xfrm>
            <a:off x="3327619" y="2516624"/>
            <a:ext cx="2590618" cy="1480456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SEI</a:t>
            </a:r>
          </a:p>
        </p:txBody>
      </p:sp>
      <p:sp>
        <p:nvSpPr>
          <p:cNvPr id="4" name="Hexágono 3">
            <a:extLst>
              <a:ext uri="{FF2B5EF4-FFF2-40B4-BE49-F238E27FC236}">
                <a16:creationId xmlns="" xmlns:a16="http://schemas.microsoft.com/office/drawing/2014/main" id="{970E0015-8E5E-14E1-4544-A991C39779A4}"/>
              </a:ext>
            </a:extLst>
          </p:cNvPr>
          <p:cNvSpPr/>
          <p:nvPr/>
        </p:nvSpPr>
        <p:spPr>
          <a:xfrm>
            <a:off x="5994992" y="2516624"/>
            <a:ext cx="2605132" cy="1480457"/>
          </a:xfrm>
          <a:prstGeom prst="hexagon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ARAUCÁRIA</a:t>
            </a:r>
          </a:p>
        </p:txBody>
      </p:sp>
      <p:sp>
        <p:nvSpPr>
          <p:cNvPr id="5" name="Hexágono 4">
            <a:extLst>
              <a:ext uri="{FF2B5EF4-FFF2-40B4-BE49-F238E27FC236}">
                <a16:creationId xmlns="" xmlns:a16="http://schemas.microsoft.com/office/drawing/2014/main" id="{D65F393C-B1C5-A16A-C8F6-08AE80D96B3E}"/>
              </a:ext>
            </a:extLst>
          </p:cNvPr>
          <p:cNvSpPr/>
          <p:nvPr/>
        </p:nvSpPr>
        <p:spPr>
          <a:xfrm>
            <a:off x="8676879" y="2477554"/>
            <a:ext cx="2670929" cy="1519526"/>
          </a:xfrm>
          <a:prstGeom prst="hexagon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TECPAR</a:t>
            </a:r>
          </a:p>
        </p:txBody>
      </p:sp>
      <p:sp>
        <p:nvSpPr>
          <p:cNvPr id="6" name="Hexágono 5">
            <a:extLst>
              <a:ext uri="{FF2B5EF4-FFF2-40B4-BE49-F238E27FC236}">
                <a16:creationId xmlns="" xmlns:a16="http://schemas.microsoft.com/office/drawing/2014/main" id="{BC4DC6A0-0D41-D1F9-5610-DDE1BE7B0567}"/>
              </a:ext>
            </a:extLst>
          </p:cNvPr>
          <p:cNvSpPr/>
          <p:nvPr/>
        </p:nvSpPr>
        <p:spPr>
          <a:xfrm>
            <a:off x="3313105" y="4129457"/>
            <a:ext cx="2605132" cy="1604846"/>
          </a:xfrm>
          <a:prstGeom prst="hexagon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IDR/PR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="" xmlns:a16="http://schemas.microsoft.com/office/drawing/2014/main" id="{7AF1A420-4AA6-F4D2-184D-604F70FEF253}"/>
              </a:ext>
            </a:extLst>
          </p:cNvPr>
          <p:cNvSpPr/>
          <p:nvPr/>
        </p:nvSpPr>
        <p:spPr>
          <a:xfrm>
            <a:off x="6005950" y="4141440"/>
            <a:ext cx="2605132" cy="1604846"/>
          </a:xfrm>
          <a:prstGeom prst="hexagon">
            <a:avLst/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IPARDES</a:t>
            </a:r>
          </a:p>
        </p:txBody>
      </p:sp>
      <p:sp>
        <p:nvSpPr>
          <p:cNvPr id="8" name="Hexágono 7">
            <a:extLst>
              <a:ext uri="{FF2B5EF4-FFF2-40B4-BE49-F238E27FC236}">
                <a16:creationId xmlns="" xmlns:a16="http://schemas.microsoft.com/office/drawing/2014/main" id="{10701EE1-3874-7195-A09F-A817429A1241}"/>
              </a:ext>
            </a:extLst>
          </p:cNvPr>
          <p:cNvSpPr/>
          <p:nvPr/>
        </p:nvSpPr>
        <p:spPr>
          <a:xfrm>
            <a:off x="8676878" y="4129457"/>
            <a:ext cx="2670929" cy="1604846"/>
          </a:xfrm>
          <a:prstGeom prst="hexagon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UEF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74FB876-1C7F-1D8F-C99F-66BBE35E7299}"/>
              </a:ext>
            </a:extLst>
          </p:cNvPr>
          <p:cNvSpPr txBox="1"/>
          <p:nvPr/>
        </p:nvSpPr>
        <p:spPr>
          <a:xfrm>
            <a:off x="3980253" y="1306356"/>
            <a:ext cx="736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Berlin Sans FB" panose="020E0602020502020306" pitchFamily="34" charset="0"/>
              </a:rPr>
              <a:t>PLANEJAMENTO 2024</a:t>
            </a:r>
            <a:endParaRPr lang="pt-BR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49" name="Imagem 1"/>
          <p:cNvPicPr/>
          <p:nvPr/>
        </p:nvPicPr>
        <p:blipFill>
          <a:blip r:embed="rId3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650" name="Retângulo 12"/>
          <p:cNvSpPr/>
          <p:nvPr/>
        </p:nvSpPr>
        <p:spPr>
          <a:xfrm>
            <a:off x="2865960" y="327960"/>
            <a:ext cx="90403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000" b="1" strike="noStrike" spc="-1">
                <a:solidFill>
                  <a:srgbClr val="006EAF"/>
                </a:solidFill>
                <a:latin typeface="Tahoma"/>
                <a:ea typeface="Tahoma"/>
              </a:rPr>
              <a:t>PREVISÃO ORÇAMENTÁRIA DO FUNDO PARANÁ – 2024</a:t>
            </a:r>
            <a:endParaRPr lang="pt-B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1" name="Retângulo 4"/>
          <p:cNvSpPr/>
          <p:nvPr/>
        </p:nvSpPr>
        <p:spPr>
          <a:xfrm>
            <a:off x="2579400" y="1467000"/>
            <a:ext cx="9419040" cy="615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 defTabSz="91440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OpenSymbol"/>
              <a:buAutoNum type="arabicPeriod"/>
            </a:pPr>
            <a:r>
              <a:rPr lang="pt-BR" sz="1800" b="0" strike="noStrike" spc="-1">
                <a:solidFill>
                  <a:schemeClr val="accent6">
                    <a:lumMod val="75000"/>
                  </a:schemeClr>
                </a:solidFill>
                <a:latin typeface="Bahnschrift SemiBold SemiConden"/>
                <a:ea typeface="Calibri"/>
              </a:rPr>
              <a:t>Determinar que a aplicação dos recursos do Fundo Paraná obedeça às diretrizes estabelecidas pelo CCT PARANÁ, atendendo às áreas consideradas prioritárias;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Aft>
                <a:spcPts val="601"/>
              </a:spcAft>
              <a:buClr>
                <a:srgbClr val="1F4E79"/>
              </a:buClr>
              <a:buFont typeface="OpenSymbol"/>
              <a:buAutoNum type="arabicPeriod"/>
            </a:pPr>
            <a:r>
              <a:rPr lang="pt-BR" sz="1800" b="0" strike="noStrike" spc="-1">
                <a:solidFill>
                  <a:schemeClr val="accent5">
                    <a:lumMod val="50000"/>
                  </a:schemeClr>
                </a:solidFill>
                <a:latin typeface="Bahnschrift SemiBold SemiConden"/>
                <a:ea typeface="Calibri"/>
              </a:rPr>
              <a:t>Aprovar a realização de Nota de Descentralização de Crédito - NDC, Transferência Voluntária e Transposição Orçamentária (Decreto e/ou Lei) como modalidades de repasse de recursos para o atendimento aos Programas e Projetos Estratégicos da UEF;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OpenSymbol"/>
              <a:buAutoNum type="arabicPeriod"/>
            </a:pPr>
            <a:r>
              <a:rPr lang="pt-BR" sz="1800" b="0" strike="noStrike" spc="-1">
                <a:solidFill>
                  <a:schemeClr val="accent6">
                    <a:lumMod val="75000"/>
                  </a:schemeClr>
                </a:solidFill>
                <a:latin typeface="Bahnschrift SemiBold SemiConden"/>
                <a:ea typeface="Calibri"/>
              </a:rPr>
              <a:t>Autorizar a realização de ajustes orçamentários no início de cada ano, visando atender as demandas da Unidade Executiva do Fundo Paraná, bem como, os repasses legais da Fundação Araucária, TECPAR, IPARDES, IDR/PR e Secretaria da Inovação, Modernização e Transformação Digital utilizando-se das modalidades de repasse de recursos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Aft>
                <a:spcPts val="601"/>
              </a:spcAft>
              <a:buClr>
                <a:srgbClr val="1F4E79"/>
              </a:buClr>
              <a:buFont typeface="OpenSymbol"/>
              <a:buAutoNum type="arabicPeriod"/>
            </a:pPr>
            <a:r>
              <a:rPr lang="pt-BR" sz="1800" b="0" strike="noStrike" spc="-1">
                <a:solidFill>
                  <a:schemeClr val="accent5">
                    <a:lumMod val="50000"/>
                  </a:schemeClr>
                </a:solidFill>
                <a:latin typeface="Bahnschrift SemiBold SemiConden"/>
                <a:ea typeface="Calibri"/>
              </a:rPr>
              <a:t>Autorizar a Seti a aprovar, ad referendum, a flexibilização dos percentuais entre as unidades de fomento, visando o cumprimento do percentual constitucional em Ciência e Tecnologia em 2023;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OpenSymbol"/>
              <a:buAutoNum type="arabicPeriod"/>
            </a:pPr>
            <a:r>
              <a:rPr lang="pt-BR" sz="1800" b="0" strike="noStrike" spc="-1">
                <a:solidFill>
                  <a:schemeClr val="accent6">
                    <a:lumMod val="75000"/>
                  </a:schemeClr>
                </a:solidFill>
                <a:latin typeface="Bahnschrift SemiBold SemiConden"/>
                <a:ea typeface="Calibri"/>
              </a:rPr>
              <a:t>Aprovar os percentuais de distribuição dos recursos para o Instituto de Tecnologia do Paraná TECPAR, para o Instituto de Desenvolvimento Rural do Paraná – IDR e para o Instituto Paranaense de Desenvolvimento Econômico e Social - IPARDES, conforme disposto no Art. 5º, Inciso III da Lei 21.354/2023, em termos de 40% da cota parte para o TECPAR, 40% para o IDR/PR e 20% para o IPARDES;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" name="Retângulo 3"/>
          <p:cNvSpPr/>
          <p:nvPr/>
        </p:nvSpPr>
        <p:spPr>
          <a:xfrm>
            <a:off x="2379240" y="829080"/>
            <a:ext cx="9698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42880" indent="-542880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1" i="1" strike="noStrike" spc="-1">
                <a:solidFill>
                  <a:schemeClr val="dk1"/>
                </a:solidFill>
                <a:latin typeface="Calibri"/>
              </a:rPr>
              <a:t>          </a:t>
            </a:r>
            <a:r>
              <a:rPr lang="pt-BR" sz="1800" b="1" strike="noStrike" spc="-1">
                <a:solidFill>
                  <a:schemeClr val="dk1"/>
                </a:solidFill>
                <a:latin typeface="Tahoma"/>
                <a:ea typeface="Tahoma"/>
              </a:rPr>
              <a:t>Deliberações do CCT PARANÁ para operacionalização dos recursos do Fundo Paraná: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3" name="Imagem 7"/>
          <p:cNvPicPr/>
          <p:nvPr/>
        </p:nvPicPr>
        <p:blipFill>
          <a:blip r:embed="rId4"/>
          <a:stretch/>
        </p:blipFill>
        <p:spPr>
          <a:xfrm>
            <a:off x="0" y="-9360"/>
            <a:ext cx="2409480" cy="686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55" name="Imagem 1"/>
          <p:cNvPicPr/>
          <p:nvPr/>
        </p:nvPicPr>
        <p:blipFill>
          <a:blip r:embed="rId3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656" name="Retângulo 12"/>
          <p:cNvSpPr/>
          <p:nvPr/>
        </p:nvSpPr>
        <p:spPr>
          <a:xfrm>
            <a:off x="2865960" y="327960"/>
            <a:ext cx="90403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000" b="1" strike="noStrike" spc="-1">
                <a:solidFill>
                  <a:srgbClr val="006EAF"/>
                </a:solidFill>
                <a:latin typeface="Tahoma"/>
                <a:ea typeface="Tahoma"/>
              </a:rPr>
              <a:t>PREVISÃO ORÇAMENTÁRIA DO FUNDO PARANÁ – 2024</a:t>
            </a:r>
            <a:endParaRPr lang="pt-B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7" name="Retângulo 4"/>
          <p:cNvSpPr/>
          <p:nvPr/>
        </p:nvSpPr>
        <p:spPr>
          <a:xfrm>
            <a:off x="2865960" y="1866960"/>
            <a:ext cx="9040320" cy="290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spcAft>
                <a:spcPts val="601"/>
              </a:spcAft>
            </a:pPr>
            <a:r>
              <a:rPr lang="pt-BR" sz="1800" b="0" strike="noStrike" spc="-1">
                <a:solidFill>
                  <a:schemeClr val="accent6">
                    <a:lumMod val="75000"/>
                  </a:schemeClr>
                </a:solidFill>
                <a:latin typeface="Bahnschrift SemiBold SemiConden"/>
                <a:ea typeface="Calibri"/>
              </a:rPr>
              <a:t>6. Autorizar a SETI/UEF a remanejar recursos entre os Projetos Atividade sob sua responsabilidade: Gestão Administrativa - Fundo Paraná (PA 8152), Encargos Especiais - Fundo Paraná (PA 9194) e Desenvolvimento da Ciência, Tecnologia e Inovação no Estado do Paraná (PA 8153), visando o cumprimento do percentual constitucional;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</a:pPr>
            <a:r>
              <a:rPr lang="pt-BR" sz="1800" b="0" strike="noStrike" spc="-1">
                <a:solidFill>
                  <a:schemeClr val="accent5">
                    <a:lumMod val="50000"/>
                  </a:schemeClr>
                </a:solidFill>
                <a:latin typeface="Bahnschrift SemiBold SemiConden"/>
                <a:ea typeface="Calibri"/>
              </a:rPr>
              <a:t>7. Solicitar que os órgãos competentes envidem esforços no sentido de assegurar o funcionamento do Fundo Paraná como fundo orçamentário e financeiro, permitindo que a execução dos recursos extrapole o exercício fiscal de um ano para o outro, dada a natureza continuada dos investimentos em pesquisa científica e tecnológica.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8" name="Retângulo 3"/>
          <p:cNvSpPr/>
          <p:nvPr/>
        </p:nvSpPr>
        <p:spPr>
          <a:xfrm>
            <a:off x="2379240" y="829080"/>
            <a:ext cx="9698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42880" indent="-542880" defTabSz="914400">
              <a:lnSpc>
                <a:spcPct val="100000"/>
              </a:lnSpc>
              <a:tabLst>
                <a:tab pos="0" algn="l"/>
              </a:tabLst>
            </a:pPr>
            <a:r>
              <a:rPr lang="pt-BR" sz="1800" b="1" i="1" strike="noStrike" spc="-1">
                <a:solidFill>
                  <a:schemeClr val="dk1"/>
                </a:solidFill>
                <a:latin typeface="Calibri"/>
              </a:rPr>
              <a:t>          </a:t>
            </a:r>
            <a:r>
              <a:rPr lang="pt-BR" sz="1800" b="1" strike="noStrike" spc="-1">
                <a:solidFill>
                  <a:schemeClr val="dk1"/>
                </a:solidFill>
                <a:latin typeface="Tahoma"/>
                <a:ea typeface="Tahoma"/>
              </a:rPr>
              <a:t>Deliberações do CCT PARANÁ para operacionalização dos recursos do Fundo Paraná: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9" name="Imagem 7"/>
          <p:cNvPicPr/>
          <p:nvPr/>
        </p:nvPicPr>
        <p:blipFill>
          <a:blip r:embed="rId4"/>
          <a:stretch/>
        </p:blipFill>
        <p:spPr>
          <a:xfrm>
            <a:off x="0" y="-9360"/>
            <a:ext cx="2342880" cy="686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Imagem 2"/>
          <p:cNvPicPr/>
          <p:nvPr/>
        </p:nvPicPr>
        <p:blipFill>
          <a:blip r:embed="rId3"/>
          <a:stretch/>
        </p:blipFill>
        <p:spPr>
          <a:xfrm>
            <a:off x="-122040" y="-68760"/>
            <a:ext cx="12435480" cy="6994800"/>
          </a:xfrm>
          <a:prstGeom prst="rect">
            <a:avLst/>
          </a:prstGeom>
          <a:ln w="0">
            <a:noFill/>
          </a:ln>
        </p:spPr>
      </p:pic>
      <p:pic>
        <p:nvPicPr>
          <p:cNvPr id="668" name="Imagem 4"/>
          <p:cNvPicPr/>
          <p:nvPr/>
        </p:nvPicPr>
        <p:blipFill>
          <a:blip r:embed="rId4"/>
          <a:stretch/>
        </p:blipFill>
        <p:spPr>
          <a:xfrm>
            <a:off x="3962520" y="2904120"/>
            <a:ext cx="4399200" cy="104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Imagem 6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670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71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651" y="1179333"/>
            <a:ext cx="7346251" cy="4499334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2FD6C9F8-5275-30DE-FA80-42649C3A8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7160"/>
            <a:ext cx="12435840" cy="6995160"/>
          </a:xfrm>
          <a:prstGeom prst="rect">
            <a:avLst/>
          </a:prstGeom>
        </p:spPr>
      </p:pic>
      <p:sp>
        <p:nvSpPr>
          <p:cNvPr id="3" name="AutoShape 4" descr="Saneamento básico universal também é desafio nos Estados Unidos - Saneamento  J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Gotham Medium" panose="02000604030000020004" pitchFamily="2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686087" y="251921"/>
            <a:ext cx="9144000" cy="835152"/>
          </a:xfrm>
        </p:spPr>
        <p:txBody>
          <a:bodyPr anchor="ctr" anchorCtr="0">
            <a:normAutofit/>
          </a:bodyPr>
          <a:lstStyle/>
          <a:p>
            <a:pPr algn="r"/>
            <a:r>
              <a:rPr lang="pt-BR" sz="3700" b="1" spc="300" dirty="0">
                <a:solidFill>
                  <a:srgbClr val="002060"/>
                </a:solidFill>
                <a:latin typeface="Gotham Ultra" panose="02000604030000020004" pitchFamily="2" charset="0"/>
                <a:ea typeface="+mn-ea"/>
                <a:cs typeface="+mn-cs"/>
              </a:rPr>
              <a:t>PAUTA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3090546" y="477145"/>
            <a:ext cx="8739541" cy="5676495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600"/>
              </a:spcBef>
              <a:spcAft>
                <a:spcPts val="1800"/>
              </a:spcAft>
              <a:buFont typeface="+mj-lt"/>
              <a:buAutoNum type="romanUcPeriod"/>
            </a:pPr>
            <a:r>
              <a:rPr lang="pt-BR" b="1" dirty="0">
                <a:solidFill>
                  <a:srgbClr val="404E55"/>
                </a:solidFill>
                <a:latin typeface="Bahnschrift SemiBold SemiConden" panose="020B0502040204020203" pitchFamily="34" charset="0"/>
              </a:rPr>
              <a:t> ABERTURA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AutoNum type="romanUcPeriod"/>
            </a:pPr>
            <a:r>
              <a:rPr lang="pt-BR" b="1" dirty="0">
                <a:solidFill>
                  <a:srgbClr val="404E55"/>
                </a:solidFill>
                <a:latin typeface="Bahnschrift SemiBold SemiConden" panose="020B0502040204020203" pitchFamily="34" charset="0"/>
              </a:rPr>
              <a:t>DELIBERAÇÕES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Relatório Operacional do Fundo Paraná – 2023:</a:t>
            </a:r>
          </a:p>
          <a:p>
            <a:pPr marL="742950" lvl="1" indent="1524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pt-BR" sz="2400" b="1" dirty="0">
                <a:solidFill>
                  <a:srgbClr val="404E55"/>
                </a:solidFill>
                <a:latin typeface="Bahnschrift SemiBold SemiConden" panose="020B0502040204020203" pitchFamily="34" charset="0"/>
              </a:rPr>
              <a:t>SETI/UEF; Fundação Araucária; TECPAR; SEI; IDR/PR; e IPARDES.</a:t>
            </a:r>
          </a:p>
          <a:p>
            <a:pPr marL="742950" lvl="1" indent="1524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28650" algn="l"/>
              </a:tabLst>
            </a:pPr>
            <a:endParaRPr lang="pt-BR" sz="2400" b="1" dirty="0">
              <a:solidFill>
                <a:srgbClr val="404E55"/>
              </a:solidFill>
              <a:latin typeface="Bahnschrift SemiBold SemiConden" panose="020B0502040204020203" pitchFamily="34" charset="0"/>
            </a:endParaRPr>
          </a:p>
          <a:p>
            <a:pPr lvl="1" algn="just" defTabSz="895350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2. Apresentação do Plano de Trabalho, Previsão e Distribuição Orçamentária do Fundo Paraná para 2024:</a:t>
            </a:r>
          </a:p>
          <a:p>
            <a:pPr marL="895350" lvl="1" indent="-1809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404E55"/>
                </a:solidFill>
                <a:latin typeface="Bahnschrift SemiBold SemiConden" panose="020B0502040204020203" pitchFamily="34" charset="0"/>
              </a:rPr>
              <a:t>SETI/UEF; Fundação Araucária; TECPAR; SEI; IDR/PR; e IPARDES.</a:t>
            </a:r>
          </a:p>
          <a:p>
            <a:pPr marL="895350" lvl="1" indent="-1809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404E55"/>
              </a:solidFill>
              <a:latin typeface="Bahnschrift SemiBold SemiConden" panose="020B0502040204020203" pitchFamily="34" charset="0"/>
            </a:endParaRPr>
          </a:p>
          <a:p>
            <a:pPr lvl="1" algn="just">
              <a:spcBef>
                <a:spcPts val="600"/>
              </a:spcBef>
              <a:spcAft>
                <a:spcPts val="1800"/>
              </a:spcAft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3.   Relatório – PECTI PR 2024-2030 – Resolução SETI – SEI nº 004/2023 e aprovação da Política Estadual de Desenvolvimento Científico, Tecnológico e de Inovação.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romanUcPeriod"/>
            </a:pPr>
            <a:r>
              <a:rPr lang="pt-BR" b="1" dirty="0">
                <a:solidFill>
                  <a:srgbClr val="404E55"/>
                </a:solidFill>
                <a:latin typeface="Bahnschrift SemiBold SemiConden" panose="020B0502040204020203" pitchFamily="34" charset="0"/>
              </a:rPr>
              <a:t> ASSUNTOS GERAIS 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1.   Relatório do Programa AGEUNI.</a:t>
            </a:r>
          </a:p>
          <a:p>
            <a:pPr algn="l">
              <a:spcBef>
                <a:spcPts val="600"/>
              </a:spcBef>
              <a:spcAft>
                <a:spcPts val="1800"/>
              </a:spcAft>
            </a:pPr>
            <a:endParaRPr lang="pt-BR" b="1" dirty="0">
              <a:solidFill>
                <a:srgbClr val="404E55"/>
              </a:solidFill>
              <a:latin typeface="Bahnschrift SemiBold SemiConden" panose="020B0502040204020203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romanUcPeriod"/>
            </a:pPr>
            <a:endParaRPr lang="pt-BR" b="1" dirty="0">
              <a:solidFill>
                <a:srgbClr val="404E55"/>
              </a:solidFill>
              <a:latin typeface="Bahnschrift SemiBold SemiConden" panose="020B0502040204020203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romanUcPeriod"/>
            </a:pPr>
            <a:endParaRPr lang="pt-BR" b="1" dirty="0">
              <a:solidFill>
                <a:srgbClr val="404E55"/>
              </a:solidFill>
              <a:latin typeface="Bahnschrift SemiBold SemiConden" panose="020B0502040204020203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romanUcPeriod"/>
            </a:pPr>
            <a:endParaRPr lang="pt-BR" b="1" dirty="0">
              <a:solidFill>
                <a:srgbClr val="404E55"/>
              </a:solidFill>
              <a:latin typeface="Bahnschrift SemiBold SemiConden" panose="020B0502040204020203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1800"/>
              </a:spcAft>
              <a:buAutoNum type="romanUcPeriod"/>
            </a:pPr>
            <a:endParaRPr lang="pt-BR" b="1" dirty="0">
              <a:solidFill>
                <a:srgbClr val="404E55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980A93B-0850-4806-DA86-4E7B49875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93" y="6177404"/>
            <a:ext cx="1806639" cy="4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Imagem 6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674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675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pic>
        <p:nvPicPr>
          <p:cNvPr id="676" name="Imagem 3"/>
          <p:cNvPicPr/>
          <p:nvPr/>
        </p:nvPicPr>
        <p:blipFill>
          <a:blip r:embed="rId5"/>
          <a:stretch/>
        </p:blipFill>
        <p:spPr>
          <a:xfrm>
            <a:off x="3470395" y="953239"/>
            <a:ext cx="7587245" cy="4636856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Imagem 6"/>
          <p:cNvPicPr/>
          <p:nvPr/>
        </p:nvPicPr>
        <p:blipFill>
          <a:blip r:embed="rId3"/>
          <a:stretch/>
        </p:blipFill>
        <p:spPr>
          <a:xfrm>
            <a:off x="0" y="-13716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04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05" name="PlaceHolder 1"/>
          <p:cNvSpPr>
            <a:spLocks noGrp="1"/>
          </p:cNvSpPr>
          <p:nvPr>
            <p:ph type="subTitle"/>
          </p:nvPr>
        </p:nvSpPr>
        <p:spPr>
          <a:xfrm>
            <a:off x="2777606" y="290160"/>
            <a:ext cx="8739360" cy="48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601"/>
              </a:spcBef>
              <a:spcAft>
                <a:spcPts val="1800"/>
              </a:spcAft>
              <a:buClr>
                <a:srgbClr val="404E55"/>
              </a:buClr>
              <a:buFont typeface="Calibri Light"/>
              <a:buAutoNum type="romanUcPeriod"/>
            </a:pPr>
            <a:r>
              <a:rPr lang="pt-BR" sz="2400" b="1" strike="noStrike" spc="-1" dirty="0">
                <a:solidFill>
                  <a:srgbClr val="404E55"/>
                </a:solidFill>
                <a:latin typeface="Bahnschrift SemiBold SemiConden"/>
              </a:rPr>
              <a:t> ABERTURA</a:t>
            </a:r>
            <a:endParaRPr lang="pt-B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6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507" name="Retângulo 4"/>
          <p:cNvSpPr/>
          <p:nvPr/>
        </p:nvSpPr>
        <p:spPr>
          <a:xfrm>
            <a:off x="2695680" y="775440"/>
            <a:ext cx="9353160" cy="502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dk1"/>
                </a:solidFill>
                <a:latin typeface="Calibri"/>
              </a:rPr>
              <a:t>O investimento em ciência, tecnologia e inovação é tido como prioritário pelo governo do Paraná. Prova disso é que pela primeira vez na história do estado o ano de 2023 ficou marcado como o primeiro ano em que a integralidade dos recursos previstos pela Constituição Estadual foi destinada ao fomento de programas e projetos de CTI.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dk1"/>
                </a:solidFill>
                <a:latin typeface="Calibri"/>
              </a:rPr>
              <a:t>O artigo 205 da Constituição do Paraná estabelece que “O Estado destinará, anualmente, uma parcela de sua receita tributária, não inferior a 2 por cento, para o fomento da pesquisa científica e tecnológica, que será destinada em duodécimos, mensalmente, e será gerida por órgão específico, com representação paritária do Poder Executivo e das comunidades científica, tecnológica, empresarial e trabalhadora, a ser definida em lei”.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 dirty="0">
                <a:solidFill>
                  <a:schemeClr val="dk1"/>
                </a:solidFill>
                <a:latin typeface="Calibri"/>
              </a:rPr>
              <a:t>Quando esse dispositivo constitucional foi regulamentado pela Lei 12.020, em 1998, ficou estabelecido que metade desse recurso (1%) seria destinado para programas e projetos de ciência e tecnologia e a outra metade (1%) seria utilizada para bancar a folha de pagamento de pesquisadores de Universidades e Institutos de Pesquisa do Estado. Em 2015, após alteração legislativa, os recursos para o fomento de programas e projetos diminuíram, restringindo-se a 25% do total destinado para C&amp;T, sendo que os demais 75% passaram a ser utilizados para bancar a folha de pagamento.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Imagem 6"/>
          <p:cNvPicPr/>
          <p:nvPr/>
        </p:nvPicPr>
        <p:blipFill>
          <a:blip r:embed="rId3"/>
          <a:stretch/>
        </p:blipFill>
        <p:spPr>
          <a:xfrm>
            <a:off x="0" y="-13716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09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10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511" name="Retângulo 4"/>
          <p:cNvSpPr/>
          <p:nvPr/>
        </p:nvSpPr>
        <p:spPr>
          <a:xfrm>
            <a:off x="2647800" y="318240"/>
            <a:ext cx="9353160" cy="557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No final do ano de 2022, por orientação do Governador do Estado do Paraná, a então Superintendência de Ciência, Tecnologia e Ensino Superior trabalhou na reformulação completa da lei que regulamenta o artigo 205 da Constituição, fixando, de forma inédita, é bom que se repita, que a integralidade dos recursos correspondentes à parcela de 2% da receita tributária  deveria ser destinada ao fomento de programas e projetos de ciência, tecnologia e inovação, considerando o advento da Secretaria de Estado da Inovação.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Esse novo marco regulatório, constituído pela Lei Estadual 21.354 de 2023, inovou não apenas na destinação do montante de recursos, como também trouxe como partícipe de sua distribuição, a Secretaria de Estado da Inovação, Modernização e Transformação Digital, SEI, o Instituto de Desenvolvimento Rural do Paraná, IDR, e o Instituto Paranaense de Desenvolvimento Econômico e Social, IPARDES, além de manter os partícipes anteriores, a saber, a Secretaria de Estado da Ciência, Tecnologia e Ensino Superior, SETI, a Fundação Araucária e o Instituto de Tecnologia do Paraná, TECPAR.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A radicalidade de tal decisão governamental, acolhida e aprovada pela Assembleia Legislativa do Estado, fica mais evidente quando se demonstra que o orçamento para o financiamento de programas e projetos de ciência e tecnologia saltou de 100 milhões em 2022 (valores arredondados) para mais de 500 milhões em 2023, comprovando o grau de prioridade dado ao tema pelo governo do estado.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m 6"/>
          <p:cNvPicPr/>
          <p:nvPr/>
        </p:nvPicPr>
        <p:blipFill>
          <a:blip r:embed="rId3"/>
          <a:stretch/>
        </p:blipFill>
        <p:spPr>
          <a:xfrm>
            <a:off x="0" y="-13716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13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14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515" name="Retângulo 4"/>
          <p:cNvSpPr/>
          <p:nvPr/>
        </p:nvSpPr>
        <p:spPr>
          <a:xfrm>
            <a:off x="2647800" y="318240"/>
            <a:ext cx="9353160" cy="25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O gestor maior desses recursos é o Conselho Paranaense de Ciência e Tecnologia, CCT, órgão que se reveste da responsabilidade de assegurar que eles sejam efetivamente aplicados em áreas que contribuam com o desenvolvimento do estado, com a geração de riquezas e de desenvolvimento econômico e social a partir do processo de produção do conhecimento, tarefa essa que exige de cada conselheiro a dedicação dos melhores esforços de planejamento e acompanhamento do bom uso desses recursos.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chemeClr val="dk1"/>
                </a:solidFill>
                <a:latin typeface="Calibri"/>
              </a:rPr>
              <a:t>Que possamos todos executar bem essa importante tarefa e que se registre a relevância histórica dessa decisão governamental.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m 2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17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18" name="Título 1"/>
          <p:cNvSpPr/>
          <p:nvPr/>
        </p:nvSpPr>
        <p:spPr>
          <a:xfrm>
            <a:off x="2520000" y="276480"/>
            <a:ext cx="2880360" cy="83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r" defTabSz="914400">
              <a:lnSpc>
                <a:spcPct val="90000"/>
              </a:lnSpc>
            </a:pPr>
            <a:endParaRPr lang="pt-BR" sz="2800" b="1" strike="noStrike" spc="299">
              <a:solidFill>
                <a:srgbClr val="002060"/>
              </a:solidFill>
              <a:latin typeface="Gotham Ultra"/>
            </a:endParaRPr>
          </a:p>
        </p:txBody>
      </p:sp>
      <p:pic>
        <p:nvPicPr>
          <p:cNvPr id="519" name="Imagem 19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520" name="Retângulo 2"/>
          <p:cNvSpPr/>
          <p:nvPr/>
        </p:nvSpPr>
        <p:spPr>
          <a:xfrm>
            <a:off x="2990160" y="370440"/>
            <a:ext cx="2007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000" b="1" strike="noStrike" spc="-1">
                <a:solidFill>
                  <a:srgbClr val="0070C0"/>
                </a:solidFill>
                <a:latin typeface="Tahoma"/>
              </a:rPr>
              <a:t>I – ABERTURA</a:t>
            </a:r>
            <a:endParaRPr lang="pt-B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1" name="Retângulo 1"/>
          <p:cNvSpPr/>
          <p:nvPr/>
        </p:nvSpPr>
        <p:spPr>
          <a:xfrm>
            <a:off x="2980800" y="1323360"/>
            <a:ext cx="8924400" cy="478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latin typeface="Tahoma"/>
              </a:rPr>
              <a:t>Competências do CCT PARANÁ:</a:t>
            </a:r>
            <a:endParaRPr lang="pt-BR" sz="2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pt-BR" sz="1800" b="1" strike="noStrike" spc="-1">
                <a:solidFill>
                  <a:srgbClr val="006EAF"/>
                </a:solidFill>
                <a:latin typeface="Tahoma"/>
              </a:rPr>
              <a:t>Art. 8º, da Lei Estadual nº 21.354/2023 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Tahoma"/>
              </a:rPr>
              <a:t>[...] 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1" strike="noStrike" spc="-1">
                <a:solidFill>
                  <a:srgbClr val="009B53"/>
                </a:solidFill>
                <a:latin typeface="Tahoma"/>
              </a:rPr>
              <a:t>I   - propor e atualizar a Política Estadual de Desenvolvimento Científico e Tecnológico como parte integrante da política de desenvolvimento econômico e social do Estado do Paraná;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1" strike="noStrike" spc="-1">
                <a:solidFill>
                  <a:srgbClr val="006EAF"/>
                </a:solidFill>
                <a:latin typeface="Tahoma"/>
              </a:rPr>
              <a:t>IV - analisar e aprovar proposta elaborada pela SETI-UEF, pela SEI, pela Fundação Araucária, pelo TECPAR, pelo IDR e pelo IPARDES, para a gestão dos recursos do Fundo Paraná; 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algn="just" defTabSz="914400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Tahoma"/>
              </a:rPr>
              <a:t>V - </a:t>
            </a:r>
            <a:r>
              <a:rPr lang="pt-BR" sz="1800" b="1" strike="noStrike" spc="-1">
                <a:solidFill>
                  <a:schemeClr val="dk1"/>
                </a:solidFill>
                <a:latin typeface="Tahoma"/>
              </a:rPr>
              <a:t>apreciar o relatório anual apresentado SETI-UEF, pela SEI, pela Fundação Araucária, pelo TECPAR, pelo IDR e pelo IPARDES, sobre a   gestão </a:t>
            </a:r>
            <a:r>
              <a:rPr lang="pt-BR" sz="1800" b="1" strike="noStrike" spc="-1">
                <a:solidFill>
                  <a:srgbClr val="000000"/>
                </a:solidFill>
                <a:latin typeface="Tahoma"/>
              </a:rPr>
              <a:t>dos recursos recebidos do Fundo Paraná; 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2" name="Imagem 5"/>
          <p:cNvPicPr/>
          <p:nvPr/>
        </p:nvPicPr>
        <p:blipFill>
          <a:blip r:embed="rId5"/>
          <a:stretch/>
        </p:blipFill>
        <p:spPr>
          <a:xfrm>
            <a:off x="9810360" y="370440"/>
            <a:ext cx="2162160" cy="952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216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m 20"/>
          <p:cNvPicPr/>
          <p:nvPr/>
        </p:nvPicPr>
        <p:blipFill>
          <a:blip r:embed="rId3"/>
          <a:stretch/>
        </p:blipFill>
        <p:spPr>
          <a:xfrm>
            <a:off x="0" y="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24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sp>
        <p:nvSpPr>
          <p:cNvPr id="525" name="Título 1"/>
          <p:cNvSpPr/>
          <p:nvPr/>
        </p:nvSpPr>
        <p:spPr>
          <a:xfrm>
            <a:off x="2520000" y="276480"/>
            <a:ext cx="2880360" cy="83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r" defTabSz="914400">
              <a:lnSpc>
                <a:spcPct val="90000"/>
              </a:lnSpc>
            </a:pPr>
            <a:endParaRPr lang="pt-BR" sz="2800" b="1" strike="noStrike" spc="299">
              <a:solidFill>
                <a:srgbClr val="002060"/>
              </a:solidFill>
              <a:latin typeface="Gotham Ultra"/>
            </a:endParaRPr>
          </a:p>
        </p:txBody>
      </p:sp>
      <p:pic>
        <p:nvPicPr>
          <p:cNvPr id="526" name="Imagem 19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527" name="Retângulo 1"/>
          <p:cNvSpPr/>
          <p:nvPr/>
        </p:nvSpPr>
        <p:spPr>
          <a:xfrm>
            <a:off x="2790000" y="440640"/>
            <a:ext cx="9458640" cy="426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latin typeface="Tahoma"/>
              </a:rPr>
              <a:t>FUNDO PARANÁ:</a:t>
            </a:r>
            <a:endParaRPr lang="pt-BR" sz="2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1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pt-BR" sz="2000" b="1" strike="noStrike" spc="-1">
                <a:solidFill>
                  <a:srgbClr val="006EAF"/>
                </a:solidFill>
                <a:latin typeface="Tahoma"/>
              </a:rPr>
              <a:t>Lei Estadual nº 21.354/2023 </a:t>
            </a:r>
            <a:endParaRPr lang="pt-BR" sz="20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9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1800" b="1" strike="noStrike" spc="-1">
                <a:solidFill>
                  <a:srgbClr val="006EAF"/>
                </a:solidFill>
                <a:latin typeface="Tahoma"/>
              </a:rPr>
              <a:t>Art. 3º e 5º</a:t>
            </a:r>
            <a:r>
              <a:rPr lang="pt-BR" sz="1800" b="0" strike="noStrike" spc="-1">
                <a:solidFill>
                  <a:srgbClr val="006EAF"/>
                </a:solidFill>
                <a:latin typeface="Tahoma"/>
              </a:rPr>
              <a:t> dos recursos do Fundo Paraná: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28" name="Grupo 30"/>
          <p:cNvGrpSpPr/>
          <p:nvPr/>
        </p:nvGrpSpPr>
        <p:grpSpPr>
          <a:xfrm>
            <a:off x="7284600" y="2831760"/>
            <a:ext cx="2131200" cy="600480"/>
            <a:chOff x="7284600" y="2831760"/>
            <a:chExt cx="2131200" cy="600480"/>
          </a:xfrm>
        </p:grpSpPr>
        <p:cxnSp>
          <p:nvCxnSpPr>
            <p:cNvPr id="529" name="Conector reto 16"/>
            <p:cNvCxnSpPr/>
            <p:nvPr/>
          </p:nvCxnSpPr>
          <p:spPr>
            <a:xfrm flipV="1">
              <a:off x="7284600" y="2840400"/>
              <a:ext cx="2131560" cy="17280"/>
            </a:xfrm>
            <a:prstGeom prst="straightConnector1">
              <a:avLst/>
            </a:prstGeom>
            <a:ln w="57150">
              <a:solidFill>
                <a:srgbClr val="4472C4">
                  <a:lumMod val="75000"/>
                </a:srgbClr>
              </a:solidFill>
            </a:ln>
          </p:spPr>
        </p:cxnSp>
        <p:cxnSp>
          <p:nvCxnSpPr>
            <p:cNvPr id="530" name="Conector reto 23"/>
            <p:cNvCxnSpPr/>
            <p:nvPr/>
          </p:nvCxnSpPr>
          <p:spPr>
            <a:xfrm flipH="1">
              <a:off x="9077400" y="2831760"/>
              <a:ext cx="321120" cy="600840"/>
            </a:xfrm>
            <a:prstGeom prst="straightConnector1">
              <a:avLst/>
            </a:prstGeom>
            <a:ln w="57150">
              <a:solidFill>
                <a:srgbClr val="4472C4">
                  <a:lumMod val="75000"/>
                </a:srgbClr>
              </a:solidFill>
            </a:ln>
          </p:spPr>
        </p:cxnSp>
      </p:grpSp>
      <p:sp>
        <p:nvSpPr>
          <p:cNvPr id="531" name="Retângulo 31"/>
          <p:cNvSpPr/>
          <p:nvPr/>
        </p:nvSpPr>
        <p:spPr>
          <a:xfrm>
            <a:off x="2520000" y="1923480"/>
            <a:ext cx="4740480" cy="108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4472C4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chemeClr val="lt1"/>
                </a:solidFill>
                <a:latin typeface="Bahnschrift SemiBold SemiConden"/>
              </a:rPr>
              <a:t>Constituídos pela receita tributária anual do Estado, transferidos à conta corrente     denominada Fundo Paraná, gerida pela SETI. 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32" name="Conector reto 37"/>
          <p:cNvCxnSpPr>
            <a:cxnSpLocks/>
            <a:stCxn id="533" idx="2"/>
          </p:cNvCxnSpPr>
          <p:nvPr/>
        </p:nvCxnSpPr>
        <p:spPr>
          <a:xfrm flipH="1">
            <a:off x="9753600" y="2540520"/>
            <a:ext cx="277980" cy="763920"/>
          </a:xfrm>
          <a:prstGeom prst="straightConnector1">
            <a:avLst/>
          </a:prstGeom>
          <a:ln w="57150">
            <a:solidFill>
              <a:srgbClr val="537DC9"/>
            </a:solidFill>
          </a:ln>
        </p:spPr>
      </p:cxnSp>
      <p:sp>
        <p:nvSpPr>
          <p:cNvPr id="533" name="Retângulo 38"/>
          <p:cNvSpPr/>
          <p:nvPr/>
        </p:nvSpPr>
        <p:spPr>
          <a:xfrm>
            <a:off x="7969320" y="380520"/>
            <a:ext cx="4124520" cy="2160000"/>
          </a:xfrm>
          <a:prstGeom prst="rect">
            <a:avLst/>
          </a:prstGeom>
          <a:solidFill>
            <a:srgbClr val="537DC9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defTabSz="914400">
              <a:lnSpc>
                <a:spcPct val="100000"/>
              </a:lnSpc>
            </a:pPr>
            <a:r>
              <a:rPr lang="pt-BR" sz="1800" b="0" strike="noStrike" spc="-1">
                <a:solidFill>
                  <a:schemeClr val="lt1"/>
                </a:solidFill>
                <a:latin typeface="Bahnschrift SemiBold SemiConden"/>
              </a:rPr>
              <a:t>em programas e projetos de ensino, pesquisa, extensão e inovação desenvolvidos pelas IEES e demais ICTs públicas e suas Fundações de Apoio, bem como em outros projetos estratégicos da SETI.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Retângulo 43"/>
          <p:cNvSpPr/>
          <p:nvPr/>
        </p:nvSpPr>
        <p:spPr>
          <a:xfrm>
            <a:off x="3692520" y="5286960"/>
            <a:ext cx="5578920" cy="762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defTabSz="1209600">
              <a:lnSpc>
                <a:spcPct val="100000"/>
              </a:lnSpc>
              <a:tabLst>
                <a:tab pos="2514600" algn="l"/>
              </a:tabLst>
            </a:pPr>
            <a:r>
              <a:rPr lang="pt-BR" sz="1800" b="0" strike="noStrike" spc="-1" dirty="0">
                <a:solidFill>
                  <a:schemeClr val="dk1"/>
                </a:solidFill>
                <a:latin typeface="Bahnschrift SemiBold SemiConden"/>
              </a:rPr>
              <a:t>apoiar programas e projetos de ensino, pesquisa, extensão e inovação, e demais previsões da Lei de Inovação. </a:t>
            </a:r>
            <a:endParaRPr lang="pt-B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35" name="Conector reto 47"/>
          <p:cNvCxnSpPr/>
          <p:nvPr/>
        </p:nvCxnSpPr>
        <p:spPr>
          <a:xfrm flipH="1">
            <a:off x="9606960" y="5077800"/>
            <a:ext cx="228960" cy="666720"/>
          </a:xfrm>
          <a:prstGeom prst="straightConnector1">
            <a:avLst/>
          </a:prstGeom>
          <a:ln w="57150">
            <a:solidFill>
              <a:srgbClr val="4472C4">
                <a:lumMod val="20000"/>
                <a:lumOff val="80000"/>
              </a:srgbClr>
            </a:solidFill>
          </a:ln>
        </p:spPr>
      </p:cxnSp>
      <p:cxnSp>
        <p:nvCxnSpPr>
          <p:cNvPr id="536" name="Conector reto 50"/>
          <p:cNvCxnSpPr/>
          <p:nvPr/>
        </p:nvCxnSpPr>
        <p:spPr>
          <a:xfrm flipH="1">
            <a:off x="9248760" y="5744160"/>
            <a:ext cx="358560" cy="360"/>
          </a:xfrm>
          <a:prstGeom prst="straightConnector1">
            <a:avLst/>
          </a:prstGeom>
          <a:ln w="57150">
            <a:solidFill>
              <a:srgbClr val="4472C4">
                <a:lumMod val="20000"/>
                <a:lumOff val="80000"/>
              </a:srgbClr>
            </a:solidFill>
          </a:ln>
        </p:spPr>
      </p:cxnSp>
      <p:grpSp>
        <p:nvGrpSpPr>
          <p:cNvPr id="537" name="Grupo 66"/>
          <p:cNvGrpSpPr/>
          <p:nvPr/>
        </p:nvGrpSpPr>
        <p:grpSpPr>
          <a:xfrm>
            <a:off x="4110480" y="3304440"/>
            <a:ext cx="6955560" cy="1899360"/>
            <a:chOff x="4110480" y="3304440"/>
            <a:chExt cx="6955560" cy="1899360"/>
          </a:xfrm>
        </p:grpSpPr>
        <p:pic>
          <p:nvPicPr>
            <p:cNvPr id="538" name="Imagem 8"/>
            <p:cNvPicPr/>
            <p:nvPr/>
          </p:nvPicPr>
          <p:blipFill>
            <a:blip r:embed="rId5"/>
            <a:stretch/>
          </p:blipFill>
          <p:spPr>
            <a:xfrm>
              <a:off x="4145040" y="3304440"/>
              <a:ext cx="6921000" cy="189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9" name="Retângulo 59"/>
            <p:cNvSpPr/>
            <p:nvPr/>
          </p:nvSpPr>
          <p:spPr>
            <a:xfrm>
              <a:off x="4145040" y="4152600"/>
              <a:ext cx="4483800" cy="201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pt-BR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40" name="CaixaDeTexto 58"/>
            <p:cNvSpPr/>
            <p:nvPr/>
          </p:nvSpPr>
          <p:spPr>
            <a:xfrm>
              <a:off x="4110480" y="4062600"/>
              <a:ext cx="82044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pt-BR" sz="2000" b="1" strike="noStrike" spc="-1">
                  <a:solidFill>
                    <a:schemeClr val="dk1"/>
                  </a:solidFill>
                  <a:latin typeface="Calibri"/>
                </a:rPr>
                <a:t>SEI</a:t>
              </a:r>
              <a:endParaRPr lang="pt-BR" sz="20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41" name="Retângulo 65"/>
          <p:cNvSpPr/>
          <p:nvPr/>
        </p:nvSpPr>
        <p:spPr>
          <a:xfrm>
            <a:off x="2457720" y="6225840"/>
            <a:ext cx="8608320" cy="82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600" b="0" strike="noStrike" spc="-1" dirty="0">
                <a:solidFill>
                  <a:srgbClr val="002060"/>
                </a:solidFill>
                <a:latin typeface="Bahnschrift SemiBold SemiConden"/>
              </a:rPr>
              <a:t>Na hipótese de não utilização integral destes recursos, a SETI fica autorizada a flexibilizar, ad referendum do CCT PARANÁ, os percentuais visando ao cumprimento do percentual constitucional.</a:t>
            </a:r>
            <a:endParaRPr lang="pt-BR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Imagem 6"/>
          <p:cNvPicPr/>
          <p:nvPr/>
        </p:nvPicPr>
        <p:blipFill>
          <a:blip r:embed="rId3"/>
          <a:stretch/>
        </p:blipFill>
        <p:spPr>
          <a:xfrm>
            <a:off x="0" y="-137160"/>
            <a:ext cx="12435480" cy="6994800"/>
          </a:xfrm>
          <a:prstGeom prst="rect">
            <a:avLst/>
          </a:prstGeom>
          <a:ln w="0">
            <a:noFill/>
          </a:ln>
        </p:spPr>
      </p:pic>
      <p:sp>
        <p:nvSpPr>
          <p:cNvPr id="543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pt-BR" sz="1800" b="0" strike="noStrike" spc="-1">
              <a:solidFill>
                <a:schemeClr val="dk1"/>
              </a:solidFill>
              <a:latin typeface="Gotham Medium"/>
            </a:endParaRPr>
          </a:p>
        </p:txBody>
      </p:sp>
      <p:pic>
        <p:nvPicPr>
          <p:cNvPr id="544" name="Imagem 1"/>
          <p:cNvPicPr/>
          <p:nvPr/>
        </p:nvPicPr>
        <p:blipFill>
          <a:blip r:embed="rId4"/>
          <a:stretch/>
        </p:blipFill>
        <p:spPr>
          <a:xfrm>
            <a:off x="249120" y="6177240"/>
            <a:ext cx="1806120" cy="430920"/>
          </a:xfrm>
          <a:prstGeom prst="rect">
            <a:avLst/>
          </a:prstGeom>
          <a:ln w="0">
            <a:noFill/>
          </a:ln>
        </p:spPr>
      </p:pic>
      <p:sp>
        <p:nvSpPr>
          <p:cNvPr id="545" name="Retângulo 5"/>
          <p:cNvSpPr/>
          <p:nvPr/>
        </p:nvSpPr>
        <p:spPr>
          <a:xfrm>
            <a:off x="3294720" y="1246320"/>
            <a:ext cx="9040320" cy="80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2000" b="1" strike="noStrike" spc="-1">
                <a:solidFill>
                  <a:srgbClr val="006EAF"/>
                </a:solidFill>
                <a:latin typeface="Tahoma"/>
              </a:rPr>
              <a:t>Diretrizes Fundamentais para aplicação dos recursos:</a:t>
            </a:r>
            <a:endParaRPr lang="pt-BR" sz="20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pt-BR" sz="9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6EAF"/>
              </a:buClr>
              <a:buFont typeface="Arial"/>
              <a:buChar char="•"/>
            </a:pPr>
            <a:r>
              <a:rPr lang="pt-BR" sz="1800" b="1" strike="noStrike" spc="-1">
                <a:solidFill>
                  <a:srgbClr val="006EAF"/>
                </a:solidFill>
                <a:latin typeface="Tahoma"/>
              </a:rPr>
              <a:t>ÁREAS PRIORITÁRIAS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6" name="Retângulo 7"/>
          <p:cNvSpPr/>
          <p:nvPr/>
        </p:nvSpPr>
        <p:spPr>
          <a:xfrm>
            <a:off x="3968640" y="656640"/>
            <a:ext cx="2124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t-BR" sz="1800" b="1" strike="noStrike" spc="-1">
                <a:solidFill>
                  <a:srgbClr val="000000"/>
                </a:solidFill>
                <a:latin typeface="Tahoma"/>
              </a:rPr>
              <a:t>FUNDO PARANÁ: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8" name="Imagem 9"/>
          <p:cNvPicPr/>
          <p:nvPr/>
        </p:nvPicPr>
        <p:blipFill>
          <a:blip r:embed="rId5"/>
          <a:stretch/>
        </p:blipFill>
        <p:spPr>
          <a:xfrm>
            <a:off x="9857880" y="217440"/>
            <a:ext cx="2162160" cy="952560"/>
          </a:xfrm>
          <a:prstGeom prst="rect">
            <a:avLst/>
          </a:prstGeom>
          <a:ln w="0"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954" y="2129040"/>
            <a:ext cx="8830907" cy="41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22385</TotalTime>
  <Words>2464</Words>
  <Application>Microsoft Office PowerPoint</Application>
  <PresentationFormat>Widescreen</PresentationFormat>
  <Paragraphs>276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16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30</vt:i4>
      </vt:variant>
    </vt:vector>
  </HeadingPairs>
  <TitlesOfParts>
    <vt:vector size="58" baseType="lpstr">
      <vt:lpstr>Arial</vt:lpstr>
      <vt:lpstr>Bahnschrift</vt:lpstr>
      <vt:lpstr>Bahnschrift SemiBold</vt:lpstr>
      <vt:lpstr>Bahnschrift SemiBold Condensed</vt:lpstr>
      <vt:lpstr>Bahnschrift SemiBold SemiConden</vt:lpstr>
      <vt:lpstr>Berlin Sans FB</vt:lpstr>
      <vt:lpstr>Berlin Sans FB Demi</vt:lpstr>
      <vt:lpstr>Calibri</vt:lpstr>
      <vt:lpstr>Calibri Light</vt:lpstr>
      <vt:lpstr>DejaVu Sans</vt:lpstr>
      <vt:lpstr>Gotham Medium</vt:lpstr>
      <vt:lpstr>Gotham Ultra</vt:lpstr>
      <vt:lpstr>OpenSymbol</vt:lpstr>
      <vt:lpstr>Symbol</vt:lpstr>
      <vt:lpstr>Tahoma</vt:lpstr>
      <vt:lpstr>Wingdings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PAUTA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Fabricio Miyagima</dc:creator>
  <dc:description/>
  <cp:lastModifiedBy>Elenir dos Santos Silva</cp:lastModifiedBy>
  <cp:revision>1228</cp:revision>
  <cp:lastPrinted>2023-04-14T18:12:33Z</cp:lastPrinted>
  <dcterms:created xsi:type="dcterms:W3CDTF">2020-06-18T16:48:52Z</dcterms:created>
  <dcterms:modified xsi:type="dcterms:W3CDTF">2024-03-11T15:26:46Z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28</vt:i4>
  </property>
  <property fmtid="{D5CDD505-2E9C-101B-9397-08002B2CF9AE}" pid="3" name="PresentationFormat">
    <vt:lpwstr>Widescreen</vt:lpwstr>
  </property>
  <property fmtid="{D5CDD505-2E9C-101B-9397-08002B2CF9AE}" pid="4" name="Slides">
    <vt:i4>28</vt:i4>
  </property>
</Properties>
</file>