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6858000" cy="9144000" type="screen4x3"/>
  <p:notesSz cx="6864350" cy="999648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3042" y="7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6FE2-6CF8-4AAC-8150-29D232C7A8B3}" type="datetimeFigureOut">
              <a:rPr lang="pt-BR" smtClean="0"/>
              <a:t>22/02/2024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02D6A-FD5C-4E87-BD67-1639969CAD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1096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6FE2-6CF8-4AAC-8150-29D232C7A8B3}" type="datetimeFigureOut">
              <a:rPr lang="pt-BR" smtClean="0"/>
              <a:t>22/02/2024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02D6A-FD5C-4E87-BD67-1639969CAD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3038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6FE2-6CF8-4AAC-8150-29D232C7A8B3}" type="datetimeFigureOut">
              <a:rPr lang="pt-BR" smtClean="0"/>
              <a:t>22/02/2024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02D6A-FD5C-4E87-BD67-1639969CAD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9891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6FE2-6CF8-4AAC-8150-29D232C7A8B3}" type="datetimeFigureOut">
              <a:rPr lang="pt-BR" smtClean="0"/>
              <a:t>22/02/2024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02D6A-FD5C-4E87-BD67-1639969CAD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0386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6FE2-6CF8-4AAC-8150-29D232C7A8B3}" type="datetimeFigureOut">
              <a:rPr lang="pt-BR" smtClean="0"/>
              <a:t>22/02/2024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02D6A-FD5C-4E87-BD67-1639969CAD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9647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6FE2-6CF8-4AAC-8150-29D232C7A8B3}" type="datetimeFigureOut">
              <a:rPr lang="pt-BR" smtClean="0"/>
              <a:t>22/02/2024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02D6A-FD5C-4E87-BD67-1639969CAD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8911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6FE2-6CF8-4AAC-8150-29D232C7A8B3}" type="datetimeFigureOut">
              <a:rPr lang="pt-BR" smtClean="0"/>
              <a:t>22/02/2024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02D6A-FD5C-4E87-BD67-1639969CAD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9813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6FE2-6CF8-4AAC-8150-29D232C7A8B3}" type="datetimeFigureOut">
              <a:rPr lang="pt-BR" smtClean="0"/>
              <a:t>22/02/2024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02D6A-FD5C-4E87-BD67-1639969CAD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5184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6FE2-6CF8-4AAC-8150-29D232C7A8B3}" type="datetimeFigureOut">
              <a:rPr lang="pt-BR" smtClean="0"/>
              <a:t>22/02/2024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02D6A-FD5C-4E87-BD67-1639969CAD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0450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6FE2-6CF8-4AAC-8150-29D232C7A8B3}" type="datetimeFigureOut">
              <a:rPr lang="pt-BR" smtClean="0"/>
              <a:t>22/02/2024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02D6A-FD5C-4E87-BD67-1639969CAD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2609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6FE2-6CF8-4AAC-8150-29D232C7A8B3}" type="datetimeFigureOut">
              <a:rPr lang="pt-BR" smtClean="0"/>
              <a:t>22/02/2024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02D6A-FD5C-4E87-BD67-1639969CAD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1262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266FE2-6CF8-4AAC-8150-29D232C7A8B3}" type="datetimeFigureOut">
              <a:rPr lang="pt-BR" smtClean="0"/>
              <a:t>22/02/2024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802D6A-FD5C-4E87-BD67-1639969CAD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134118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meet.google.com/pmq-yaov-kek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 descr="blob:https://web.whatsapp.com/bd3ee8b6-bb4d-41e0-8879-9b0c4127db6d"/>
          <p:cNvSpPr>
            <a:spLocks noChangeAspect="1" noChangeArrowheads="1"/>
          </p:cNvSpPr>
          <p:nvPr/>
        </p:nvSpPr>
        <p:spPr bwMode="auto">
          <a:xfrm>
            <a:off x="155575" y="-179511"/>
            <a:ext cx="304800" cy="339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9" name="AutoShape 4" descr="blob:https://web.whatsapp.com/bd3ee8b6-bb4d-41e0-8879-9b0c4127db6d"/>
          <p:cNvSpPr>
            <a:spLocks noChangeAspect="1" noChangeArrowheads="1"/>
          </p:cNvSpPr>
          <p:nvPr/>
        </p:nvSpPr>
        <p:spPr bwMode="auto">
          <a:xfrm>
            <a:off x="-4563888" y="363581"/>
            <a:ext cx="3240360" cy="3240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" name="AutoShape 6" descr="blob:https://web.whatsapp.com/bd3ee8b6-bb4d-41e0-8879-9b0c4127db6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grpSp>
        <p:nvGrpSpPr>
          <p:cNvPr id="17" name="Grupo 16"/>
          <p:cNvGrpSpPr/>
          <p:nvPr/>
        </p:nvGrpSpPr>
        <p:grpSpPr>
          <a:xfrm>
            <a:off x="0" y="0"/>
            <a:ext cx="6858000" cy="9144000"/>
            <a:chOff x="0" y="0"/>
            <a:chExt cx="6858000" cy="9144000"/>
          </a:xfrm>
        </p:grpSpPr>
        <p:sp>
          <p:nvSpPr>
            <p:cNvPr id="4" name="Retângulo 3"/>
            <p:cNvSpPr/>
            <p:nvPr/>
          </p:nvSpPr>
          <p:spPr>
            <a:xfrm>
              <a:off x="0" y="0"/>
              <a:ext cx="6858000" cy="9144000"/>
            </a:xfrm>
            <a:prstGeom prst="rect">
              <a:avLst/>
            </a:prstGeom>
            <a:solidFill>
              <a:schemeClr val="tx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" name="Retângulo 2"/>
            <p:cNvSpPr/>
            <p:nvPr/>
          </p:nvSpPr>
          <p:spPr>
            <a:xfrm>
              <a:off x="0" y="0"/>
              <a:ext cx="6858000" cy="1043608"/>
            </a:xfrm>
            <a:prstGeom prst="rect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" name="CaixaDeTexto 5"/>
            <p:cNvSpPr txBox="1"/>
            <p:nvPr/>
          </p:nvSpPr>
          <p:spPr>
            <a:xfrm>
              <a:off x="122665" y="31240"/>
              <a:ext cx="4069698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700" b="1" dirty="0" smtClean="0">
                  <a:latin typeface="Arial Black" panose="020B0A04020102020204" pitchFamily="34" charset="0"/>
                </a:rPr>
                <a:t>CONSELHO PARANAENSE DE CIÊNCIA E TECNOLOGIA </a:t>
              </a:r>
              <a:endParaRPr lang="pt-BR" sz="1700" b="1" dirty="0">
                <a:latin typeface="Arial Black" panose="020B0A04020102020204" pitchFamily="34" charset="0"/>
              </a:endParaRPr>
            </a:p>
          </p:txBody>
        </p:sp>
        <p:sp>
          <p:nvSpPr>
            <p:cNvPr id="7" name="CaixaDeTexto 6"/>
            <p:cNvSpPr txBox="1"/>
            <p:nvPr/>
          </p:nvSpPr>
          <p:spPr>
            <a:xfrm>
              <a:off x="182931" y="581943"/>
              <a:ext cx="341736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400" dirty="0" smtClean="0">
                  <a:latin typeface="Bodoni MT Black" panose="02070A03080606020203" pitchFamily="18" charset="0"/>
                </a:rPr>
                <a:t>CCT PARANÁ</a:t>
              </a:r>
              <a:endParaRPr lang="pt-BR" sz="2400" dirty="0">
                <a:latin typeface="Bodoni MT Black" panose="02070A03080606020203" pitchFamily="18" charset="0"/>
              </a:endParaRPr>
            </a:p>
          </p:txBody>
        </p:sp>
        <p:sp>
          <p:nvSpPr>
            <p:cNvPr id="11" name="Retângulo 10"/>
            <p:cNvSpPr/>
            <p:nvPr/>
          </p:nvSpPr>
          <p:spPr>
            <a:xfrm>
              <a:off x="210763" y="1174335"/>
              <a:ext cx="6459408" cy="382622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" name="CaixaDeTexto 7"/>
            <p:cNvSpPr txBox="1"/>
            <p:nvPr/>
          </p:nvSpPr>
          <p:spPr>
            <a:xfrm>
              <a:off x="362460" y="1187624"/>
              <a:ext cx="61895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b="1" dirty="0" smtClean="0">
                  <a:solidFill>
                    <a:schemeClr val="bg2">
                      <a:lumMod val="75000"/>
                    </a:schemeClr>
                  </a:solidFill>
                  <a:latin typeface="Arial Black" panose="020B0A04020102020204" pitchFamily="34" charset="0"/>
                </a:rPr>
                <a:t>PAUTA da XXXI Reunião Ordinária</a:t>
              </a:r>
              <a:endParaRPr lang="pt-BR" b="1" dirty="0">
                <a:solidFill>
                  <a:schemeClr val="bg2">
                    <a:lumMod val="75000"/>
                  </a:schemeClr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21" name="Retângulo 20"/>
            <p:cNvSpPr/>
            <p:nvPr/>
          </p:nvSpPr>
          <p:spPr>
            <a:xfrm>
              <a:off x="188641" y="2843808"/>
              <a:ext cx="6496384" cy="612068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20" name="CaixaDeTexto 19"/>
            <p:cNvSpPr txBox="1"/>
            <p:nvPr/>
          </p:nvSpPr>
          <p:spPr>
            <a:xfrm>
              <a:off x="307975" y="3245585"/>
              <a:ext cx="6411685" cy="50475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marR="28575" lvl="0" indent="-342900" algn="just">
                <a:spcAft>
                  <a:spcPts val="600"/>
                </a:spcAft>
                <a:buSzPts val="1200"/>
                <a:buFont typeface="+mj-lt"/>
                <a:buAutoNum type="romanUcPeriod"/>
                <a:tabLst>
                  <a:tab pos="900430" algn="l"/>
                  <a:tab pos="457200" algn="l"/>
                  <a:tab pos="800100" algn="l"/>
                  <a:tab pos="1162685" algn="l"/>
                </a:tabLst>
              </a:pPr>
              <a:r>
                <a:rPr lang="pt-BR" sz="1200" b="1" dirty="0">
                  <a:solidFill>
                    <a:schemeClr val="bg1"/>
                  </a:solidFill>
                  <a:latin typeface="Arial"/>
                  <a:ea typeface="Times New Roman"/>
                </a:rPr>
                <a:t> ABERTURA</a:t>
              </a:r>
              <a:endParaRPr lang="pt-BR" sz="1200" dirty="0">
                <a:solidFill>
                  <a:schemeClr val="bg1"/>
                </a:solidFill>
                <a:latin typeface="Arial"/>
                <a:ea typeface="Times New Roman"/>
              </a:endParaRPr>
            </a:p>
            <a:p>
              <a:pPr marL="800100" marR="28575" indent="280035" algn="just">
                <a:spcAft>
                  <a:spcPts val="600"/>
                </a:spcAft>
                <a:tabLst>
                  <a:tab pos="900430" algn="l"/>
                  <a:tab pos="457200" algn="l"/>
                  <a:tab pos="800100" algn="l"/>
                  <a:tab pos="1260475" algn="l"/>
                </a:tabLst>
              </a:pPr>
              <a:r>
                <a:rPr lang="pt-BR" sz="1200" dirty="0">
                  <a:solidFill>
                    <a:schemeClr val="bg1"/>
                  </a:solidFill>
                  <a:latin typeface="Arial"/>
                  <a:ea typeface="Times New Roman"/>
                </a:rPr>
                <a:t> </a:t>
              </a:r>
            </a:p>
            <a:p>
              <a:pPr marL="285750" marR="28575" lvl="0" indent="-285750" algn="just">
                <a:spcAft>
                  <a:spcPts val="600"/>
                </a:spcAft>
                <a:buSzPts val="1200"/>
                <a:buAutoNum type="romanUcPeriod" startAt="2"/>
                <a:tabLst>
                  <a:tab pos="900430" algn="l"/>
                  <a:tab pos="457200" algn="l"/>
                  <a:tab pos="810260" algn="l"/>
                  <a:tab pos="1162685" algn="l"/>
                </a:tabLst>
              </a:pPr>
              <a:r>
                <a:rPr lang="pt-BR" sz="1200" b="1" dirty="0" smtClean="0">
                  <a:solidFill>
                    <a:schemeClr val="bg1"/>
                  </a:solidFill>
                  <a:latin typeface="Arial"/>
                  <a:ea typeface="Times New Roman"/>
                </a:rPr>
                <a:t>DELIBERAÇÕES</a:t>
              </a:r>
            </a:p>
            <a:p>
              <a:pPr marR="28575" lvl="0" algn="just">
                <a:spcAft>
                  <a:spcPts val="600"/>
                </a:spcAft>
                <a:buSzPts val="1200"/>
                <a:tabLst>
                  <a:tab pos="900430" algn="l"/>
                  <a:tab pos="457200" algn="l"/>
                  <a:tab pos="810260" algn="l"/>
                  <a:tab pos="1162685" algn="l"/>
                </a:tabLst>
              </a:pPr>
              <a:endParaRPr lang="pt-BR" sz="100" dirty="0">
                <a:solidFill>
                  <a:schemeClr val="bg1"/>
                </a:solidFill>
                <a:latin typeface="Arial"/>
                <a:ea typeface="Times New Roman"/>
              </a:endParaRPr>
            </a:p>
            <a:p>
              <a:pPr marL="342900" marR="28575" lvl="0" indent="12700" algn="just">
                <a:spcAft>
                  <a:spcPts val="0"/>
                </a:spcAft>
                <a:buSzPts val="1200"/>
                <a:buFont typeface="+mj-lt"/>
                <a:buAutoNum type="arabicPeriod"/>
                <a:tabLst>
                  <a:tab pos="900430" algn="l"/>
                  <a:tab pos="810260" algn="l"/>
                  <a:tab pos="900430" algn="l"/>
                </a:tabLst>
              </a:pPr>
              <a:r>
                <a:rPr lang="pt-BR" sz="1200" dirty="0">
                  <a:solidFill>
                    <a:schemeClr val="bg1"/>
                  </a:solidFill>
                  <a:latin typeface="Arial"/>
                  <a:ea typeface="Times New Roman"/>
                </a:rPr>
                <a:t> Relatório Operacional do Fundo Paraná – </a:t>
              </a:r>
              <a:r>
                <a:rPr lang="pt-BR" sz="1200" dirty="0" smtClean="0">
                  <a:solidFill>
                    <a:schemeClr val="bg1"/>
                  </a:solidFill>
                  <a:latin typeface="Arial"/>
                  <a:ea typeface="Times New Roman"/>
                </a:rPr>
                <a:t>2023:</a:t>
              </a:r>
              <a:endParaRPr lang="pt-BR" sz="1200" dirty="0">
                <a:solidFill>
                  <a:schemeClr val="bg1"/>
                </a:solidFill>
                <a:latin typeface="Arial"/>
                <a:ea typeface="Times New Roman"/>
              </a:endParaRPr>
            </a:p>
            <a:p>
              <a:pPr marL="900430" marR="28575" indent="540385" algn="just">
                <a:spcAft>
                  <a:spcPts val="0"/>
                </a:spcAft>
                <a:tabLst>
                  <a:tab pos="900430" algn="l"/>
                  <a:tab pos="810260" algn="l"/>
                  <a:tab pos="1028700" algn="l"/>
                </a:tabLst>
              </a:pPr>
              <a:r>
                <a:rPr lang="pt-BR" sz="1200" dirty="0">
                  <a:solidFill>
                    <a:schemeClr val="bg1"/>
                  </a:solidFill>
                  <a:latin typeface="Arial"/>
                  <a:ea typeface="Times New Roman"/>
                </a:rPr>
                <a:t> </a:t>
              </a:r>
              <a:endParaRPr lang="pt-BR" sz="700" dirty="0">
                <a:solidFill>
                  <a:schemeClr val="bg1"/>
                </a:solidFill>
                <a:latin typeface="Arial"/>
                <a:ea typeface="Times New Roman"/>
              </a:endParaRPr>
            </a:p>
            <a:p>
              <a:pPr marL="628650" marR="28575" lvl="1" indent="-93663" algn="just">
                <a:spcAft>
                  <a:spcPts val="600"/>
                </a:spcAft>
                <a:buFont typeface="Wingdings"/>
                <a:buChar char=""/>
                <a:tabLst>
                  <a:tab pos="628650" algn="l"/>
                  <a:tab pos="900113" algn="l"/>
                  <a:tab pos="457200" algn="l"/>
                  <a:tab pos="900113" algn="l"/>
                  <a:tab pos="903288" algn="l"/>
                  <a:tab pos="1260475" algn="l"/>
                </a:tabLst>
              </a:pPr>
              <a:r>
                <a:rPr lang="pt-BR" sz="1200" dirty="0" smtClean="0">
                  <a:solidFill>
                    <a:schemeClr val="bg1"/>
                  </a:solidFill>
                  <a:latin typeface="Arial"/>
                  <a:ea typeface="Times New Roman"/>
                </a:rPr>
                <a:t>  SETI/UEF</a:t>
              </a:r>
              <a:r>
                <a:rPr lang="pt-BR" sz="1200" dirty="0">
                  <a:solidFill>
                    <a:schemeClr val="bg1"/>
                  </a:solidFill>
                  <a:latin typeface="Arial"/>
                  <a:ea typeface="Times New Roman"/>
                </a:rPr>
                <a:t>; Fundação Araucária; TECPAR; </a:t>
              </a:r>
              <a:r>
                <a:rPr lang="pt-BR" sz="1200" dirty="0" smtClean="0">
                  <a:solidFill>
                    <a:schemeClr val="bg1"/>
                  </a:solidFill>
                  <a:latin typeface="Arial"/>
                  <a:ea typeface="Times New Roman"/>
                </a:rPr>
                <a:t>SEI; IDR/PR; </a:t>
              </a:r>
              <a:r>
                <a:rPr lang="pt-BR" sz="1200" dirty="0">
                  <a:solidFill>
                    <a:schemeClr val="bg1"/>
                  </a:solidFill>
                  <a:latin typeface="Arial"/>
                  <a:ea typeface="Times New Roman"/>
                </a:rPr>
                <a:t>e </a:t>
              </a:r>
              <a:r>
                <a:rPr lang="pt-BR" sz="1200" dirty="0" smtClean="0">
                  <a:solidFill>
                    <a:schemeClr val="bg1"/>
                  </a:solidFill>
                  <a:latin typeface="Arial"/>
                  <a:ea typeface="Times New Roman"/>
                </a:rPr>
                <a:t>IPARDES.</a:t>
              </a:r>
              <a:endParaRPr lang="pt-BR" sz="1200" dirty="0">
                <a:solidFill>
                  <a:schemeClr val="bg1"/>
                </a:solidFill>
                <a:latin typeface="Arial"/>
                <a:ea typeface="Times New Roman"/>
              </a:endParaRPr>
            </a:p>
            <a:p>
              <a:pPr marL="900430" marR="28575" indent="540385" algn="just">
                <a:spcAft>
                  <a:spcPts val="0"/>
                </a:spcAft>
                <a:tabLst>
                  <a:tab pos="900430" algn="l"/>
                  <a:tab pos="810260" algn="l"/>
                  <a:tab pos="900430" algn="l"/>
                  <a:tab pos="1028700" algn="l"/>
                </a:tabLst>
              </a:pPr>
              <a:r>
                <a:rPr lang="pt-BR" sz="1200" dirty="0">
                  <a:solidFill>
                    <a:schemeClr val="bg1"/>
                  </a:solidFill>
                  <a:latin typeface="Arial"/>
                  <a:ea typeface="Times New Roman"/>
                </a:rPr>
                <a:t> </a:t>
              </a:r>
            </a:p>
            <a:p>
              <a:pPr marL="534988" marR="28575" lvl="0" indent="-192088" algn="just">
                <a:spcAft>
                  <a:spcPts val="0"/>
                </a:spcAft>
                <a:buSzPts val="1200"/>
                <a:tabLst>
                  <a:tab pos="808038" algn="l"/>
                  <a:tab pos="900113" algn="l"/>
                </a:tabLst>
              </a:pPr>
              <a:r>
                <a:rPr lang="pt-BR" sz="1200" dirty="0" smtClean="0">
                  <a:solidFill>
                    <a:schemeClr val="bg1"/>
                  </a:solidFill>
                  <a:latin typeface="Arial"/>
                  <a:ea typeface="Times New Roman"/>
                </a:rPr>
                <a:t>2. Apresentação </a:t>
              </a:r>
              <a:r>
                <a:rPr lang="pt-BR" sz="1200" dirty="0">
                  <a:solidFill>
                    <a:schemeClr val="bg1"/>
                  </a:solidFill>
                  <a:latin typeface="Arial"/>
                  <a:ea typeface="Times New Roman"/>
                </a:rPr>
                <a:t>do Plano de Trabalho, Previsão e Distribuição Orçamentária do Fundo Paraná para </a:t>
              </a:r>
              <a:r>
                <a:rPr lang="pt-BR" sz="1200" dirty="0" smtClean="0">
                  <a:solidFill>
                    <a:schemeClr val="bg1"/>
                  </a:solidFill>
                  <a:latin typeface="Arial"/>
                  <a:ea typeface="Times New Roman"/>
                </a:rPr>
                <a:t>2024:</a:t>
              </a:r>
              <a:endParaRPr lang="pt-BR" sz="1200" dirty="0">
                <a:solidFill>
                  <a:schemeClr val="bg1"/>
                </a:solidFill>
                <a:latin typeface="Arial"/>
                <a:ea typeface="Times New Roman"/>
              </a:endParaRPr>
            </a:p>
            <a:p>
              <a:pPr marR="28575" indent="540385" algn="just">
                <a:tabLst>
                  <a:tab pos="900430" algn="l"/>
                  <a:tab pos="810260" algn="l"/>
                </a:tabLst>
              </a:pPr>
              <a:r>
                <a:rPr lang="pt-BR" sz="1200" dirty="0">
                  <a:solidFill>
                    <a:schemeClr val="bg1"/>
                  </a:solidFill>
                  <a:latin typeface="Arial"/>
                  <a:ea typeface="Times New Roman"/>
                </a:rPr>
                <a:t>  </a:t>
              </a:r>
            </a:p>
            <a:p>
              <a:pPr marL="742950" marR="28575" lvl="1" indent="-207963">
                <a:buFont typeface="Wingdings"/>
                <a:buChar char=""/>
                <a:tabLst>
                  <a:tab pos="900430" algn="l"/>
                  <a:tab pos="810260" algn="l"/>
                  <a:tab pos="1028700" algn="l"/>
                  <a:tab pos="1260475" algn="l"/>
                </a:tabLst>
              </a:pPr>
              <a:r>
                <a:rPr lang="pt-BR" sz="1200" dirty="0">
                  <a:solidFill>
                    <a:schemeClr val="bg1"/>
                  </a:solidFill>
                  <a:latin typeface="Arial"/>
                  <a:ea typeface="Times New Roman"/>
                </a:rPr>
                <a:t>SETI/UEF; Fundação </a:t>
              </a:r>
              <a:r>
                <a:rPr lang="pt-BR" sz="1200" dirty="0" smtClean="0">
                  <a:solidFill>
                    <a:schemeClr val="bg1"/>
                  </a:solidFill>
                  <a:latin typeface="Arial"/>
                  <a:ea typeface="Times New Roman"/>
                </a:rPr>
                <a:t>Araucária; TECPAR; SEI; IDR/PR; </a:t>
              </a:r>
              <a:r>
                <a:rPr lang="pt-BR" sz="1200" dirty="0">
                  <a:solidFill>
                    <a:schemeClr val="bg1"/>
                  </a:solidFill>
                  <a:latin typeface="Arial"/>
                  <a:ea typeface="Times New Roman"/>
                </a:rPr>
                <a:t>e </a:t>
              </a:r>
              <a:r>
                <a:rPr lang="pt-BR" sz="1200" dirty="0" smtClean="0">
                  <a:solidFill>
                    <a:schemeClr val="bg1"/>
                  </a:solidFill>
                  <a:latin typeface="Arial"/>
                  <a:ea typeface="Times New Roman"/>
                </a:rPr>
                <a:t>IPARDES.</a:t>
              </a:r>
            </a:p>
            <a:p>
              <a:pPr marL="534987" marR="28575" lvl="1">
                <a:tabLst>
                  <a:tab pos="900430" algn="l"/>
                  <a:tab pos="810260" algn="l"/>
                  <a:tab pos="1028700" algn="l"/>
                  <a:tab pos="1260475" algn="l"/>
                </a:tabLst>
              </a:pPr>
              <a:endParaRPr lang="pt-BR" sz="1200" dirty="0" smtClean="0">
                <a:solidFill>
                  <a:schemeClr val="bg1"/>
                </a:solidFill>
                <a:latin typeface="Arial"/>
                <a:ea typeface="Times New Roman"/>
              </a:endParaRPr>
            </a:p>
            <a:p>
              <a:pPr marL="541338" marR="28575" lvl="1" indent="-180975">
                <a:tabLst>
                  <a:tab pos="900430" algn="l"/>
                  <a:tab pos="810260" algn="l"/>
                  <a:tab pos="1028700" algn="l"/>
                  <a:tab pos="1260475" algn="l"/>
                </a:tabLst>
              </a:pPr>
              <a:r>
                <a:rPr lang="pt-BR" sz="1200" dirty="0">
                  <a:solidFill>
                    <a:schemeClr val="bg1"/>
                  </a:solidFill>
                  <a:latin typeface="Arial"/>
                  <a:ea typeface="Times New Roman"/>
                </a:rPr>
                <a:t>3. </a:t>
              </a:r>
              <a:r>
                <a:rPr lang="pt-BR" sz="1200" dirty="0">
                  <a:solidFill>
                    <a:schemeClr val="bg1"/>
                  </a:solidFill>
                  <a:latin typeface="Arial"/>
                  <a:ea typeface="Times New Roman"/>
                </a:rPr>
                <a:t>Relatório – PECTI PR 2024-2030 – Resolução SETI – SEI nº </a:t>
              </a:r>
              <a:r>
                <a:rPr lang="pt-BR" sz="1200" dirty="0" smtClean="0">
                  <a:solidFill>
                    <a:schemeClr val="bg1"/>
                  </a:solidFill>
                  <a:latin typeface="Arial"/>
                  <a:ea typeface="Times New Roman"/>
                </a:rPr>
                <a:t>004/2023 e a</a:t>
              </a:r>
              <a:r>
                <a:rPr lang="pt-BR" sz="1200" dirty="0" smtClean="0">
                  <a:solidFill>
                    <a:schemeClr val="bg1"/>
                  </a:solidFill>
                  <a:latin typeface="Arial"/>
                  <a:ea typeface="Times New Roman"/>
                </a:rPr>
                <a:t>provação </a:t>
              </a:r>
              <a:r>
                <a:rPr lang="pt-BR" sz="1200" dirty="0" smtClean="0">
                  <a:solidFill>
                    <a:schemeClr val="bg1"/>
                  </a:solidFill>
                  <a:latin typeface="Arial"/>
                  <a:ea typeface="Times New Roman"/>
                </a:rPr>
                <a:t>da Política </a:t>
              </a:r>
              <a:r>
                <a:rPr lang="pt-BR" sz="1200" dirty="0">
                  <a:solidFill>
                    <a:schemeClr val="bg1"/>
                  </a:solidFill>
                  <a:latin typeface="Arial"/>
                  <a:ea typeface="Times New Roman"/>
                </a:rPr>
                <a:t>Estadual de Desenvolvimento </a:t>
              </a:r>
              <a:r>
                <a:rPr lang="pt-BR" sz="1200" dirty="0" smtClean="0">
                  <a:solidFill>
                    <a:schemeClr val="bg1"/>
                  </a:solidFill>
                  <a:latin typeface="Arial"/>
                  <a:ea typeface="Times New Roman"/>
                </a:rPr>
                <a:t>Científico, Tecnológico e de Inovação.</a:t>
              </a:r>
              <a:endParaRPr lang="pt-BR" sz="1200" dirty="0">
                <a:solidFill>
                  <a:schemeClr val="bg1"/>
                </a:solidFill>
                <a:latin typeface="Arial"/>
                <a:ea typeface="Times New Roman"/>
              </a:endParaRPr>
            </a:p>
            <a:p>
              <a:pPr marL="851535" marR="28575" indent="540385">
                <a:tabLst>
                  <a:tab pos="900430" algn="l"/>
                  <a:tab pos="810260" algn="l"/>
                  <a:tab pos="1028700" algn="l"/>
                  <a:tab pos="1260475" algn="l"/>
                </a:tabLst>
              </a:pPr>
              <a:r>
                <a:rPr lang="pt-BR" sz="1200" dirty="0">
                  <a:solidFill>
                    <a:schemeClr val="bg1"/>
                  </a:solidFill>
                  <a:latin typeface="Arial"/>
                  <a:ea typeface="Times New Roman"/>
                </a:rPr>
                <a:t> </a:t>
              </a:r>
            </a:p>
            <a:p>
              <a:pPr marL="914400" marR="28575" indent="540385" algn="just">
                <a:spcAft>
                  <a:spcPts val="0"/>
                </a:spcAft>
                <a:tabLst>
                  <a:tab pos="900430" algn="l"/>
                  <a:tab pos="457200" algn="l"/>
                  <a:tab pos="810260" algn="l"/>
                  <a:tab pos="1028700" algn="l"/>
                </a:tabLst>
              </a:pPr>
              <a:r>
                <a:rPr lang="pt-BR" sz="1200" dirty="0">
                  <a:solidFill>
                    <a:schemeClr val="bg1"/>
                  </a:solidFill>
                  <a:latin typeface="Arial"/>
                  <a:ea typeface="Times New Roman"/>
                </a:rPr>
                <a:t> </a:t>
              </a:r>
            </a:p>
            <a:p>
              <a:pPr marL="285750" marR="28575" lvl="0" indent="-285750" algn="just">
                <a:spcAft>
                  <a:spcPts val="600"/>
                </a:spcAft>
                <a:buSzPts val="1200"/>
                <a:buAutoNum type="romanUcPeriod" startAt="3"/>
                <a:tabLst>
                  <a:tab pos="900430" algn="l"/>
                  <a:tab pos="457200" algn="l"/>
                  <a:tab pos="630555" algn="l"/>
                </a:tabLst>
              </a:pPr>
              <a:r>
                <a:rPr lang="pt-BR" sz="1200" b="1" dirty="0" smtClean="0">
                  <a:solidFill>
                    <a:schemeClr val="bg1"/>
                  </a:solidFill>
                  <a:latin typeface="Arial"/>
                  <a:ea typeface="Times New Roman"/>
                </a:rPr>
                <a:t>ASSUNTOS GERAIS </a:t>
              </a:r>
            </a:p>
            <a:p>
              <a:pPr marL="360362" marR="28575" lvl="1">
                <a:spcAft>
                  <a:spcPts val="600"/>
                </a:spcAft>
                <a:buSzPts val="1200"/>
                <a:tabLst>
                  <a:tab pos="900430" algn="l"/>
                  <a:tab pos="810260" algn="l"/>
                  <a:tab pos="1028700" algn="l"/>
                  <a:tab pos="1260475" algn="l"/>
                </a:tabLst>
              </a:pPr>
              <a:r>
                <a:rPr lang="pt-BR" sz="1200" dirty="0" smtClean="0">
                  <a:solidFill>
                    <a:schemeClr val="bg1"/>
                  </a:solidFill>
                  <a:latin typeface="Arial"/>
                  <a:ea typeface="Times New Roman"/>
                </a:rPr>
                <a:t>1. Relatório do Programa </a:t>
              </a:r>
              <a:r>
                <a:rPr lang="pt-BR" sz="1200" smtClean="0">
                  <a:solidFill>
                    <a:schemeClr val="bg1"/>
                  </a:solidFill>
                  <a:latin typeface="Arial"/>
                  <a:ea typeface="Times New Roman"/>
                </a:rPr>
                <a:t>AGEUNI</a:t>
              </a:r>
              <a:r>
                <a:rPr lang="pt-BR" sz="1200" smtClean="0">
                  <a:solidFill>
                    <a:schemeClr val="bg1"/>
                  </a:solidFill>
                  <a:latin typeface="Arial"/>
                  <a:ea typeface="Times New Roman"/>
                </a:rPr>
                <a:t>.</a:t>
              </a:r>
              <a:endParaRPr lang="pt-BR" sz="1200" dirty="0">
                <a:solidFill>
                  <a:schemeClr val="bg1"/>
                </a:solidFill>
                <a:latin typeface="Arial"/>
                <a:ea typeface="Times New Roman"/>
              </a:endParaRPr>
            </a:p>
            <a:p>
              <a:pPr marL="685800" marR="28575" lvl="1" indent="-325438">
                <a:spcAft>
                  <a:spcPts val="600"/>
                </a:spcAft>
                <a:buSzPts val="1200"/>
                <a:buFont typeface="+mj-lt"/>
                <a:buAutoNum type="arabicPeriod"/>
                <a:tabLst>
                  <a:tab pos="900430" algn="l"/>
                  <a:tab pos="810260" algn="l"/>
                  <a:tab pos="1028700" algn="l"/>
                  <a:tab pos="1260475" algn="l"/>
                </a:tabLst>
              </a:pPr>
              <a:endParaRPr lang="pt-BR" sz="1200" dirty="0">
                <a:solidFill>
                  <a:schemeClr val="bg1"/>
                </a:solidFill>
                <a:latin typeface="Arial"/>
                <a:ea typeface="Times New Roman"/>
              </a:endParaRPr>
            </a:p>
            <a:p>
              <a:pPr marL="685800" marR="28575" lvl="1" indent="-325438" algn="just">
                <a:spcAft>
                  <a:spcPts val="600"/>
                </a:spcAft>
                <a:buSzPts val="1200"/>
                <a:buFont typeface="+mj-lt"/>
                <a:buAutoNum type="arabicPeriod"/>
                <a:tabLst>
                  <a:tab pos="900430" algn="l"/>
                  <a:tab pos="457200" algn="l"/>
                  <a:tab pos="630555" algn="l"/>
                </a:tabLst>
              </a:pPr>
              <a:endParaRPr lang="pt-BR" sz="1200" b="1" dirty="0">
                <a:solidFill>
                  <a:schemeClr val="bg1"/>
                </a:solidFill>
                <a:latin typeface="Arial"/>
              </a:endParaRPr>
            </a:p>
            <a:p>
              <a:pPr algn="ctr"/>
              <a:r>
                <a:rPr lang="pt-BR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Aldo Nelson Bona</a:t>
              </a:r>
            </a:p>
            <a:p>
              <a:pPr algn="ctr"/>
              <a:r>
                <a:rPr lang="pt-BR" sz="12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Secretário de Estado</a:t>
              </a:r>
              <a:endParaRPr lang="pt-BR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R="28575" lvl="0" algn="just">
                <a:spcAft>
                  <a:spcPts val="600"/>
                </a:spcAft>
                <a:buSzPts val="1200"/>
                <a:tabLst>
                  <a:tab pos="900430" algn="l"/>
                  <a:tab pos="457200" algn="l"/>
                  <a:tab pos="630555" algn="l"/>
                </a:tabLst>
              </a:pPr>
              <a:endParaRPr lang="pt-BR" sz="1200" dirty="0">
                <a:solidFill>
                  <a:schemeClr val="bg1"/>
                </a:solidFill>
              </a:endParaRPr>
            </a:p>
          </p:txBody>
        </p:sp>
        <p:pic>
          <p:nvPicPr>
            <p:cNvPr id="13" name="Imagem 1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37112" y="34608"/>
              <a:ext cx="2114853" cy="931867"/>
            </a:xfrm>
            <a:prstGeom prst="rect">
              <a:avLst/>
            </a:prstGeom>
          </p:spPr>
        </p:pic>
        <p:sp>
          <p:nvSpPr>
            <p:cNvPr id="22" name="Retângulo 21"/>
            <p:cNvSpPr/>
            <p:nvPr/>
          </p:nvSpPr>
          <p:spPr>
            <a:xfrm>
              <a:off x="210763" y="1625012"/>
              <a:ext cx="6459408" cy="1108753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18" name="CaixaDeTexto 17"/>
            <p:cNvSpPr txBox="1"/>
            <p:nvPr/>
          </p:nvSpPr>
          <p:spPr>
            <a:xfrm>
              <a:off x="208481" y="2007295"/>
              <a:ext cx="6487239" cy="6924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300" dirty="0" smtClean="0">
                  <a:solidFill>
                    <a:schemeClr val="bg1"/>
                  </a:solidFill>
                </a:rPr>
                <a:t>Sala </a:t>
              </a:r>
              <a:r>
                <a:rPr lang="pt-BR" sz="1300" dirty="0">
                  <a:solidFill>
                    <a:schemeClr val="bg1"/>
                  </a:solidFill>
                </a:rPr>
                <a:t>do </a:t>
              </a:r>
              <a:r>
                <a:rPr lang="pt-BR" sz="1300" dirty="0" smtClean="0">
                  <a:solidFill>
                    <a:schemeClr val="bg1"/>
                  </a:solidFill>
                </a:rPr>
                <a:t>GGI – 2º </a:t>
              </a:r>
              <a:r>
                <a:rPr lang="pt-BR" sz="1300" dirty="0">
                  <a:solidFill>
                    <a:schemeClr val="bg1"/>
                  </a:solidFill>
                </a:rPr>
                <a:t>andar, Palácio </a:t>
              </a:r>
              <a:r>
                <a:rPr lang="pt-BR" sz="1300" dirty="0" smtClean="0">
                  <a:solidFill>
                    <a:schemeClr val="bg1"/>
                  </a:solidFill>
                </a:rPr>
                <a:t>Iguaçu</a:t>
              </a:r>
              <a:r>
                <a:rPr lang="pt-BR" sz="1300" dirty="0">
                  <a:solidFill>
                    <a:schemeClr val="bg1"/>
                  </a:solidFill>
                </a:rPr>
                <a:t> </a:t>
              </a:r>
              <a:r>
                <a:rPr lang="pt-BR" sz="1300" dirty="0" smtClean="0">
                  <a:solidFill>
                    <a:schemeClr val="bg1"/>
                  </a:solidFill>
                </a:rPr>
                <a:t>– </a:t>
              </a:r>
              <a:r>
                <a:rPr lang="pt-BR" sz="1300" dirty="0">
                  <a:solidFill>
                    <a:schemeClr val="bg1"/>
                  </a:solidFill>
                </a:rPr>
                <a:t>Centro Cívico, Curitiba – </a:t>
              </a:r>
              <a:r>
                <a:rPr lang="pt-BR" sz="1300" dirty="0" smtClean="0">
                  <a:solidFill>
                    <a:schemeClr val="bg1"/>
                  </a:solidFill>
                </a:rPr>
                <a:t>PR</a:t>
              </a:r>
              <a:endParaRPr lang="pt-BR" sz="1300" dirty="0">
                <a:solidFill>
                  <a:schemeClr val="bg1"/>
                </a:solidFill>
              </a:endParaRPr>
            </a:p>
            <a:p>
              <a:pPr algn="ctr"/>
              <a:r>
                <a:rPr lang="pt-BR" sz="1300" dirty="0">
                  <a:solidFill>
                    <a:schemeClr val="bg1"/>
                  </a:solidFill>
                </a:rPr>
                <a:t>	</a:t>
              </a:r>
              <a:r>
                <a:rPr lang="pt-BR" sz="1300" dirty="0" smtClean="0">
                  <a:solidFill>
                    <a:schemeClr val="bg1"/>
                  </a:solidFill>
                </a:rPr>
                <a:t>Acesso </a:t>
              </a:r>
              <a:r>
                <a:rPr lang="pt-BR" sz="1300" dirty="0">
                  <a:solidFill>
                    <a:schemeClr val="bg1"/>
                  </a:solidFill>
                </a:rPr>
                <a:t>remoto: </a:t>
              </a:r>
              <a:r>
                <a:rPr lang="pt-BR" sz="1300" dirty="0">
                  <a:solidFill>
                    <a:srgbClr val="FF0000"/>
                  </a:solidFill>
                </a:rPr>
                <a:t> </a:t>
              </a:r>
              <a:r>
                <a:rPr lang="pt-BR" sz="1300" dirty="0">
                  <a:solidFill>
                    <a:srgbClr val="FF0000"/>
                  </a:solidFill>
                  <a:hlinkClick r:id="rId3"/>
                </a:rPr>
                <a:t>https://</a:t>
              </a:r>
              <a:r>
                <a:rPr lang="pt-BR" sz="1300" dirty="0" smtClean="0">
                  <a:solidFill>
                    <a:srgbClr val="FF0000"/>
                  </a:solidFill>
                  <a:hlinkClick r:id="rId3"/>
                </a:rPr>
                <a:t>meet.google.com/pmq-yaov-kek</a:t>
              </a:r>
              <a:endParaRPr lang="pt-BR" sz="1300" dirty="0" smtClean="0">
                <a:solidFill>
                  <a:srgbClr val="FF0000"/>
                </a:solidFill>
              </a:endParaRPr>
            </a:p>
            <a:p>
              <a:pPr algn="ctr"/>
              <a:endParaRPr lang="pt-BR" sz="1300" dirty="0">
                <a:solidFill>
                  <a:srgbClr val="FF0000"/>
                </a:solidFill>
              </a:endParaRPr>
            </a:p>
          </p:txBody>
        </p:sp>
        <p:sp>
          <p:nvSpPr>
            <p:cNvPr id="16" name="CaixaDeTexto 15"/>
            <p:cNvSpPr txBox="1"/>
            <p:nvPr/>
          </p:nvSpPr>
          <p:spPr>
            <a:xfrm>
              <a:off x="260648" y="1671935"/>
              <a:ext cx="6386136" cy="307777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b="1" dirty="0" smtClean="0">
                  <a:solidFill>
                    <a:schemeClr val="bg1"/>
                  </a:solidFill>
                </a:rPr>
                <a:t>04 de março de 2024 às 14h  </a:t>
              </a:r>
              <a:endParaRPr lang="pt-BR" sz="14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29631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2757</TotalTime>
  <Words>38</Words>
  <Application>Microsoft Office PowerPoint</Application>
  <PresentationFormat>Apresentação na tela (4:3)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8" baseType="lpstr">
      <vt:lpstr>Arial</vt:lpstr>
      <vt:lpstr>Arial Black</vt:lpstr>
      <vt:lpstr>Bodoni MT Black</vt:lpstr>
      <vt:lpstr>Calibri</vt:lpstr>
      <vt:lpstr>Times New Roman</vt:lpstr>
      <vt:lpstr>Wingdings</vt:lpstr>
      <vt:lpstr>Tema do Office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Elenir dos Santos Silva</dc:creator>
  <cp:lastModifiedBy>Paula Turra Grechinski</cp:lastModifiedBy>
  <cp:revision>64</cp:revision>
  <cp:lastPrinted>2024-02-21T17:58:58Z</cp:lastPrinted>
  <dcterms:created xsi:type="dcterms:W3CDTF">2021-11-23T20:02:09Z</dcterms:created>
  <dcterms:modified xsi:type="dcterms:W3CDTF">2024-02-22T21:12:38Z</dcterms:modified>
</cp:coreProperties>
</file>