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5" r:id="rId2"/>
    <p:sldId id="291" r:id="rId3"/>
    <p:sldId id="288" r:id="rId4"/>
    <p:sldId id="292" r:id="rId5"/>
    <p:sldId id="294" r:id="rId6"/>
    <p:sldId id="306" r:id="rId7"/>
    <p:sldId id="295" r:id="rId8"/>
    <p:sldId id="297" r:id="rId9"/>
    <p:sldId id="296" r:id="rId10"/>
    <p:sldId id="298" r:id="rId11"/>
    <p:sldId id="300" r:id="rId12"/>
    <p:sldId id="299" r:id="rId13"/>
    <p:sldId id="301" r:id="rId14"/>
    <p:sldId id="302" r:id="rId15"/>
    <p:sldId id="303" r:id="rId16"/>
    <p:sldId id="304" r:id="rId17"/>
    <p:sldId id="307" r:id="rId18"/>
    <p:sldId id="308" r:id="rId19"/>
    <p:sldId id="305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4C3B-3A12-4C50-A1A6-A79F5425716C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92AB-91A6-44A8-899A-E8376BFF6A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3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892AB-91A6-44A8-899A-E8376BFF6AE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9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8C2FB396-89E5-635D-6DDD-5588F96B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A470CC06-1542-A409-3166-6672A6981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>
            <a:extLst>
              <a:ext uri="{FF2B5EF4-FFF2-40B4-BE49-F238E27FC236}">
                <a16:creationId xmlns:a16="http://schemas.microsoft.com/office/drawing/2014/main" id="{C80A93C3-6078-DDDE-76E5-45567A528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671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09ECDEE6-BD1D-457C-42CC-FAC5C3FC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414AB5DA-9316-3FFA-D262-92FA1EA38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>
            <a:extLst>
              <a:ext uri="{FF2B5EF4-FFF2-40B4-BE49-F238E27FC236}">
                <a16:creationId xmlns:a16="http://schemas.microsoft.com/office/drawing/2014/main" id="{5A7B6366-81BB-466B-82C9-9B20AC7BAE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909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19752BA6-BC79-5B9A-4EBB-95FB8C61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>
            <a:extLst>
              <a:ext uri="{FF2B5EF4-FFF2-40B4-BE49-F238E27FC236}">
                <a16:creationId xmlns:a16="http://schemas.microsoft.com/office/drawing/2014/main" id="{B4CBC42A-7724-C318-DF4B-4F9FC532F2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4:notes">
            <a:extLst>
              <a:ext uri="{FF2B5EF4-FFF2-40B4-BE49-F238E27FC236}">
                <a16:creationId xmlns:a16="http://schemas.microsoft.com/office/drawing/2014/main" id="{35345D0C-A93C-4E8D-E092-B31855B765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77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31CEE41-CE3B-5D1E-2AE3-3A8648BCDFDD}"/>
              </a:ext>
            </a:extLst>
          </p:cNvPr>
          <p:cNvSpPr txBox="1"/>
          <p:nvPr/>
        </p:nvSpPr>
        <p:spPr>
          <a:xfrm>
            <a:off x="167951" y="-83976"/>
            <a:ext cx="302332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600" b="1" dirty="0"/>
              <a:t>Observatório </a:t>
            </a:r>
            <a:r>
              <a:rPr lang="pt-BR" sz="2600" b="1" dirty="0" smtClean="0"/>
              <a:t>de </a:t>
            </a: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CT&amp;I </a:t>
            </a:r>
            <a:r>
              <a:rPr lang="pt-BR" sz="2600" b="1" dirty="0">
                <a:ea typeface="Calibri" panose="020F0502020204030204"/>
                <a:cs typeface="Calibri" panose="020F0502020204030204"/>
              </a:rPr>
              <a:t>da Bahia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60097" y="2171743"/>
            <a:ext cx="3411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Plataforma de acesso aberto 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 implementação colaborativa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criada por iniciativa da SECTI e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 desenvolvida em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parceria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com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Universidades Estaduais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que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oleta, organiza e disponibiliza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 dados estratégicos sobre o ecossistema de CT&amp;I do estado da Bahia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.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Imagem 4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36C3C73B-DCCC-4205-6772-09268CE32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" r="55656" b="18711"/>
          <a:stretch/>
        </p:blipFill>
        <p:spPr>
          <a:xfrm>
            <a:off x="17584" y="1019907"/>
            <a:ext cx="5210628" cy="49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EA4DF7-9150-86E8-21A2-CC6BBD95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" y="1214398"/>
            <a:ext cx="9115347" cy="4436235"/>
          </a:xfrm>
          <a:prstGeom prst="rect">
            <a:avLst/>
          </a:prstGeom>
        </p:spPr>
      </p:pic>
      <p:sp>
        <p:nvSpPr>
          <p:cNvPr id="6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Instituições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5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32C5CB06-970F-BB23-9EA4-1D71F89DD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" b="7938"/>
          <a:stretch/>
        </p:blipFill>
        <p:spPr>
          <a:xfrm>
            <a:off x="0" y="1408001"/>
            <a:ext cx="9144000" cy="47466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CF192E-975A-1648-2DD9-912EF598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721" y="-12353"/>
            <a:ext cx="5171279" cy="2087337"/>
          </a:xfrm>
          <a:prstGeom prst="rect">
            <a:avLst/>
          </a:prstGeom>
        </p:spPr>
      </p:pic>
      <p:sp>
        <p:nvSpPr>
          <p:cNvPr id="6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Pesquisadores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7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F69F302F-BB8C-DE3F-D808-C19CF43C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940275"/>
            <a:ext cx="9016221" cy="5071624"/>
          </a:xfrm>
          <a:prstGeom prst="rect">
            <a:avLst/>
          </a:prstGeom>
        </p:spPr>
      </p:pic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err="1" smtClean="0">
                <a:ea typeface="Calibri" panose="020F0502020204030204"/>
                <a:cs typeface="Calibri" panose="020F0502020204030204"/>
                <a:sym typeface="Arial"/>
              </a:rPr>
              <a:t>Georreferenciamento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Pós-graduação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2398B2-D222-63CF-B6FC-9D9D86EE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5340"/>
            <a:ext cx="9144000" cy="46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C6DF9EA-A05E-F38C-CF6D-9C71BA9FB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691"/>
            <a:ext cx="9144000" cy="4626797"/>
          </a:xfrm>
          <a:prstGeom prst="rect">
            <a:avLst/>
          </a:prstGeom>
        </p:spPr>
      </p:pic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Pós-graduação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3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lendário&#10;&#10;O conteúdo gerado por IA pode estar incorreto.">
            <a:extLst>
              <a:ext uri="{FF2B5EF4-FFF2-40B4-BE49-F238E27FC236}">
                <a16:creationId xmlns:a16="http://schemas.microsoft.com/office/drawing/2014/main" id="{CF924CDE-B86D-302F-5464-66966AD83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b="6754"/>
          <a:stretch/>
        </p:blipFill>
        <p:spPr>
          <a:xfrm>
            <a:off x="-11291" y="1303866"/>
            <a:ext cx="9155291" cy="4547253"/>
          </a:xfrm>
          <a:prstGeom prst="rect">
            <a:avLst/>
          </a:prstGeom>
        </p:spPr>
      </p:pic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Funcionalidades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9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Ampliação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0636" y="1730156"/>
            <a:ext cx="8433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Fomento à CT&amp;I (FAPESB)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INCITES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Ambientes promotores de invocação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Startups / incubadoras / empresas juniores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Clubes de Ciência (SEC – SECTI)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Vitrine de Propriedade Intelectual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Aperfeiçoamento do sistema de busca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Ampliar adesão das instituições</a:t>
            </a:r>
            <a:r>
              <a:rPr lang="pt-BR" sz="20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1" kern="100" dirty="0" smtClean="0">
              <a:solidFill>
                <a:schemeClr val="tx2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9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mapa, captura de ecrã, diagrama&#10;&#10;Os conteúdos gerados por IA poderão estar incorretos.">
            <a:extLst>
              <a:ext uri="{FF2B5EF4-FFF2-40B4-BE49-F238E27FC236}">
                <a16:creationId xmlns:a16="http://schemas.microsoft.com/office/drawing/2014/main" id="{3E5D8DFA-43DB-530C-5149-D468F130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29" r="76907" b="34128"/>
          <a:stretch>
            <a:fillRect/>
          </a:stretch>
        </p:blipFill>
        <p:spPr>
          <a:xfrm>
            <a:off x="-8792" y="1099038"/>
            <a:ext cx="2528876" cy="33569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05062C-88FE-7752-E175-DD94EA008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35"/>
          <a:stretch/>
        </p:blipFill>
        <p:spPr>
          <a:xfrm>
            <a:off x="2536906" y="1099038"/>
            <a:ext cx="6607093" cy="5077290"/>
          </a:xfrm>
          <a:prstGeom prst="rect">
            <a:avLst/>
          </a:prstGeom>
        </p:spPr>
      </p:pic>
      <p:sp>
        <p:nvSpPr>
          <p:cNvPr id="6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VIP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33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VIP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6E458D-51A6-28DE-6921-F23CD0D7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62" y="1207187"/>
            <a:ext cx="3917072" cy="46155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A2F584-426F-CA1D-9BF9-E5F00E37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669" y="68709"/>
            <a:ext cx="5108331" cy="8904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93FA886-2B7D-0833-2744-6E5CC0371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1891"/>
            <a:ext cx="2886365" cy="42656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02769B-9C8B-1DFD-9811-C2265C8C2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8173"/>
            <a:ext cx="2574207" cy="7180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77ACC5-F043-25CC-0A2F-45334E0B6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278" y="2122104"/>
            <a:ext cx="3096722" cy="31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348B17C-0EA9-4363-145F-214A2381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" y="1723292"/>
            <a:ext cx="4841905" cy="2277208"/>
          </a:xfrm>
          <a:prstGeom prst="rect">
            <a:avLst/>
          </a:prstGeom>
        </p:spPr>
      </p:pic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E6D52D3-94A4-BE65-BAE9-58C8D8234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87" y="386862"/>
            <a:ext cx="5211913" cy="2316859"/>
          </a:xfrm>
          <a:prstGeom prst="rect">
            <a:avLst/>
          </a:prstGeom>
        </p:spPr>
      </p:pic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D04FBCB-BD26-6C05-D3DB-5EE328808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18" y="3806898"/>
            <a:ext cx="4417376" cy="2294964"/>
          </a:xfrm>
          <a:prstGeom prst="rect">
            <a:avLst/>
          </a:prstGeom>
        </p:spPr>
      </p:pic>
      <p:sp>
        <p:nvSpPr>
          <p:cNvPr id="7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3047340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  <a:sym typeface="Arial"/>
              </a:rPr>
              <a:t>Equipe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60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79C846D8-126F-0CF3-4EEC-D1B02883B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EDEF6C20-7D37-4F56-AF5F-BA0D39D53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9000"/>
          </a:blip>
          <a:srcRect b="16"/>
          <a:stretch/>
        </p:blipFill>
        <p:spPr>
          <a:xfrm>
            <a:off x="60167" y="821387"/>
            <a:ext cx="9083833" cy="513154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31CEE41-CE3B-5D1E-2AE3-3A8648BCDFDD}"/>
              </a:ext>
            </a:extLst>
          </p:cNvPr>
          <p:cNvSpPr txBox="1"/>
          <p:nvPr/>
        </p:nvSpPr>
        <p:spPr>
          <a:xfrm>
            <a:off x="167951" y="-83976"/>
            <a:ext cx="302332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600" b="1" dirty="0" smtClean="0"/>
              <a:t>Sistema Baiano de Inovação</a:t>
            </a:r>
            <a:endParaRPr lang="pt-BR" sz="2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167" y="942391"/>
            <a:ext cx="28883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Fonte: ANPEI, 2015.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Adaptação: SECTI-BA/SDC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>
          <a:extLst>
            <a:ext uri="{FF2B5EF4-FFF2-40B4-BE49-F238E27FC236}">
              <a16:creationId xmlns:a16="http://schemas.microsoft.com/office/drawing/2014/main" id="{932056F9-A731-1E16-6052-442AB8240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>
            <a:extLst>
              <a:ext uri="{FF2B5EF4-FFF2-40B4-BE49-F238E27FC236}">
                <a16:creationId xmlns:a16="http://schemas.microsoft.com/office/drawing/2014/main" id="{72314574-EB70-AFAE-1290-1CB4A5CE174D}"/>
              </a:ext>
            </a:extLst>
          </p:cNvPr>
          <p:cNvSpPr txBox="1"/>
          <p:nvPr/>
        </p:nvSpPr>
        <p:spPr>
          <a:xfrm>
            <a:off x="386760" y="188699"/>
            <a:ext cx="2848648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Objetivos</a:t>
            </a:r>
            <a:endParaRPr lang="pt-BR" sz="26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645" y="1745175"/>
            <a:ext cx="9069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Apoiar a formulação de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políticas públicas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fortalecer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redes de cooperação </a:t>
            </a:r>
            <a:r>
              <a:rPr lang="pt-BR" sz="2000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 promover o uso inteligente das capacidades de </a:t>
            </a:r>
            <a:r>
              <a:rPr lang="pt-BR" sz="2000" b="1" kern="100" dirty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CT&amp;I da </a:t>
            </a:r>
            <a:r>
              <a:rPr lang="pt-BR" sz="2000" b="1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Bahia</a:t>
            </a:r>
            <a:r>
              <a:rPr lang="pt-BR" sz="2000" kern="100" dirty="0" smtClean="0">
                <a:solidFill>
                  <a:schemeClr val="tx2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Promover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o uso de dados estratégicos para a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formulação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de políticas 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públicas;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Estimular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a cooperação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entre </a:t>
            </a: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governo, </a:t>
            </a:r>
            <a:r>
              <a:rPr lang="pt-BR" sz="2000" b="1" dirty="0" err="1" smtClean="0">
                <a:solidFill>
                  <a:schemeClr val="tx2"/>
                </a:solidFill>
                <a:latin typeface="+mj-lt"/>
              </a:rPr>
              <a:t>ICTs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, setor </a:t>
            </a:r>
            <a:r>
              <a:rPr lang="pt-BR" sz="2000" b="1" dirty="0" smtClean="0">
                <a:solidFill>
                  <a:schemeClr val="tx2"/>
                </a:solidFill>
                <a:latin typeface="+mj-lt"/>
              </a:rPr>
              <a:t>empresarial</a:t>
            </a: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;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Fortalecer 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a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popularização da ciência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, tecnologia e inovação com </a:t>
            </a:r>
            <a:r>
              <a:rPr lang="pt-BR" sz="2000" b="1" dirty="0">
                <a:solidFill>
                  <a:schemeClr val="tx2"/>
                </a:solidFill>
                <a:latin typeface="+mj-lt"/>
              </a:rPr>
              <a:t>base em evidências</a:t>
            </a:r>
            <a:r>
              <a:rPr lang="pt-BR" sz="2000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A3675E2C-3F8B-1918-26F5-3C6E1E4E4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Parcerias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DD4FE-934F-371A-461C-ABDDC8CCA597}"/>
              </a:ext>
            </a:extLst>
          </p:cNvPr>
          <p:cNvSpPr txBox="1">
            <a:spLocks/>
          </p:cNvSpPr>
          <p:nvPr/>
        </p:nvSpPr>
        <p:spPr>
          <a:xfrm>
            <a:off x="949570" y="5026493"/>
            <a:ext cx="3701562" cy="5083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u="sng" kern="100" dirty="0" smtClean="0">
                <a:solidFill>
                  <a:schemeClr val="tx2"/>
                </a:solidFill>
                <a:ea typeface="+mn-lt"/>
                <a:cs typeface="+mn-lt"/>
              </a:rPr>
              <a:t>https</a:t>
            </a:r>
            <a:r>
              <a:rPr lang="pt-BR" sz="2000" b="1" u="sng" kern="100" dirty="0">
                <a:solidFill>
                  <a:schemeClr val="tx2"/>
                </a:solidFill>
                <a:ea typeface="+mn-lt"/>
                <a:cs typeface="+mn-lt"/>
              </a:rPr>
              <a:t>://infovis.sei.ba.gov.br/cti/</a:t>
            </a:r>
            <a:endParaRPr lang="pt-BR" b="1" u="sng" dirty="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endParaRPr lang="pt-BR" sz="2000" kern="1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000" kern="100" dirty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000000"/>
                </a:solidFill>
                <a:latin typeface="Aptos"/>
              </a:rPr>
              <a:t>                                   </a:t>
            </a:r>
            <a:endParaRPr lang="pt-BR" sz="2000" kern="100" dirty="0">
              <a:solidFill>
                <a:srgbClr val="000000"/>
              </a:solidFill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Marca da SEI">
            <a:extLst>
              <a:ext uri="{FF2B5EF4-FFF2-40B4-BE49-F238E27FC236}">
                <a16:creationId xmlns:a16="http://schemas.microsoft.com/office/drawing/2014/main" id="{DAAA0394-8311-BD50-C6F7-60698ECD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65" y="1564879"/>
            <a:ext cx="3584243" cy="939223"/>
          </a:xfrm>
          <a:prstGeom prst="rect">
            <a:avLst/>
          </a:prstGeom>
        </p:spPr>
      </p:pic>
      <p:pic>
        <p:nvPicPr>
          <p:cNvPr id="5" name="Imagem 4" descr="Uma imagem com Tipo de letra, tipografia, texto, design&#10;&#10;Os conteúdos gerados por IA poderão estar incorretos.">
            <a:extLst>
              <a:ext uri="{FF2B5EF4-FFF2-40B4-BE49-F238E27FC236}">
                <a16:creationId xmlns:a16="http://schemas.microsoft.com/office/drawing/2014/main" id="{CA4A9597-CDCE-9B80-1563-5DC3CC69E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42" y="3860406"/>
            <a:ext cx="2198603" cy="318136"/>
          </a:xfrm>
          <a:prstGeom prst="rect">
            <a:avLst/>
          </a:prstGeom>
        </p:spPr>
      </p:pic>
      <p:pic>
        <p:nvPicPr>
          <p:cNvPr id="6" name="Imagem 5" descr="Uma imagem com texto, garrafa, Tipo de letra, logótipo&#10;&#10;Os conteúdos gerados por IA poderão estar incorretos.">
            <a:extLst>
              <a:ext uri="{FF2B5EF4-FFF2-40B4-BE49-F238E27FC236}">
                <a16:creationId xmlns:a16="http://schemas.microsoft.com/office/drawing/2014/main" id="{59F7FB93-E26C-4E82-82D5-C4022338C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68" y="2600821"/>
            <a:ext cx="2198604" cy="9087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60" y="1801474"/>
            <a:ext cx="1838325" cy="17240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48" y="3834030"/>
            <a:ext cx="3545337" cy="8533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62" y="1642666"/>
            <a:ext cx="1344881" cy="18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65137" y="-3560"/>
            <a:ext cx="3390240" cy="84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algn="ctr"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Observatório de CT&amp;I</a:t>
            </a:r>
          </a:p>
          <a:p>
            <a:pPr algn="ctr">
              <a:buClr>
                <a:srgbClr val="000000"/>
              </a:buClr>
              <a:buSzPts val="3300"/>
            </a:pPr>
            <a:r>
              <a:rPr lang="pt-BR" sz="2600" b="1" kern="0" dirty="0" smtClean="0">
                <a:solidFill>
                  <a:srgbClr val="000000"/>
                </a:solidFill>
                <a:latin typeface="Arial"/>
                <a:ea typeface="Calibri" panose="020F0502020204030204"/>
                <a:cs typeface="Calibri" panose="020F0502020204030204"/>
                <a:sym typeface="Arial"/>
              </a:rPr>
              <a:t>Bahia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0" y="972181"/>
            <a:ext cx="7451320" cy="51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65137" y="-3560"/>
            <a:ext cx="3390240" cy="84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 algn="ctr"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Observatório de CT&amp;I</a:t>
            </a:r>
          </a:p>
          <a:p>
            <a:pPr algn="ctr">
              <a:buClr>
                <a:srgbClr val="000000"/>
              </a:buClr>
              <a:buSzPts val="3300"/>
            </a:pPr>
            <a:r>
              <a:rPr lang="pt-BR" sz="2600" b="1" kern="0" dirty="0" smtClean="0">
                <a:solidFill>
                  <a:srgbClr val="000000"/>
                </a:solidFill>
                <a:latin typeface="Arial"/>
                <a:ea typeface="Calibri" panose="020F0502020204030204"/>
                <a:cs typeface="Calibri" panose="020F0502020204030204"/>
                <a:sym typeface="Arial"/>
              </a:rPr>
              <a:t>Bahia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E98CBE-5211-3050-CFBD-96C8BEEE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31"/>
            <a:ext cx="9119975" cy="43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err="1" smtClean="0">
                <a:ea typeface="Calibri" panose="020F0502020204030204"/>
                <a:cs typeface="Calibri" panose="020F0502020204030204"/>
              </a:rPr>
              <a:t>SiMCC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4F5ACEC-D8A4-9C27-6C0C-98EBEB13F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24016" r="18540" b="24248"/>
          <a:stretch/>
        </p:blipFill>
        <p:spPr>
          <a:xfrm>
            <a:off x="8792" y="1354016"/>
            <a:ext cx="9135208" cy="340262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flipH="1">
            <a:off x="478375" y="5030448"/>
            <a:ext cx="3938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Acessar produções qualificadas</a:t>
            </a:r>
          </a:p>
          <a:p>
            <a:r>
              <a:rPr lang="pt-BR" sz="2000" b="1" dirty="0" smtClean="0">
                <a:solidFill>
                  <a:schemeClr val="tx2"/>
                </a:solidFill>
              </a:rPr>
              <a:t>Monitorar indicadores científicos</a:t>
            </a:r>
          </a:p>
          <a:p>
            <a:r>
              <a:rPr lang="pt-BR" sz="2000" b="1" dirty="0" smtClean="0">
                <a:solidFill>
                  <a:schemeClr val="tx2"/>
                </a:solidFill>
              </a:rPr>
              <a:t>Identificar competências</a:t>
            </a:r>
          </a:p>
        </p:txBody>
      </p:sp>
      <p:sp>
        <p:nvSpPr>
          <p:cNvPr id="10" name="CaixaDeTexto 9"/>
          <p:cNvSpPr txBox="1"/>
          <p:nvPr/>
        </p:nvSpPr>
        <p:spPr>
          <a:xfrm flipH="1">
            <a:off x="4816719" y="5037513"/>
            <a:ext cx="393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Localizar pesquisadores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Analisar grupos e projetos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Acompanhar a pós-graduação</a:t>
            </a:r>
          </a:p>
        </p:txBody>
      </p:sp>
      <p:sp>
        <p:nvSpPr>
          <p:cNvPr id="11" name="CaixaDeTexto 10"/>
          <p:cNvSpPr txBox="1"/>
          <p:nvPr/>
        </p:nvSpPr>
        <p:spPr>
          <a:xfrm flipH="1">
            <a:off x="4176346" y="158880"/>
            <a:ext cx="4579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Plataforma para centralizar e visualizar de forma abrangente as informações das produções das </a:t>
            </a:r>
            <a:r>
              <a:rPr lang="pt-BR" sz="2000" b="1" dirty="0" err="1" smtClean="0">
                <a:solidFill>
                  <a:schemeClr val="tx2"/>
                </a:solidFill>
              </a:rPr>
              <a:t>ICTs</a:t>
            </a:r>
            <a:endParaRPr lang="pt-BR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038"/>
            <a:ext cx="9126417" cy="4344847"/>
          </a:xfrm>
          <a:prstGeom prst="rect">
            <a:avLst/>
          </a:prstGeom>
        </p:spPr>
      </p:pic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err="1" smtClean="0">
                <a:ea typeface="Calibri" panose="020F0502020204030204"/>
                <a:cs typeface="Calibri" panose="020F0502020204030204"/>
              </a:rPr>
              <a:t>SiMCC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E74F6F3B-DD3B-AEB5-96A4-4E7C96283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9"/>
          <a:stretch/>
        </p:blipFill>
        <p:spPr>
          <a:xfrm>
            <a:off x="52752" y="1294545"/>
            <a:ext cx="9030657" cy="4492576"/>
          </a:xfrm>
          <a:prstGeom prst="rect">
            <a:avLst/>
          </a:prstGeom>
        </p:spPr>
      </p:pic>
      <p:sp>
        <p:nvSpPr>
          <p:cNvPr id="5" name="Google Shape;84;p4">
            <a:extLst>
              <a:ext uri="{FF2B5EF4-FFF2-40B4-BE49-F238E27FC236}">
                <a16:creationId xmlns:a16="http://schemas.microsoft.com/office/drawing/2014/main" id="{9A016C05-7083-CC2A-D956-AE36E1943789}"/>
              </a:ext>
            </a:extLst>
          </p:cNvPr>
          <p:cNvSpPr txBox="1"/>
          <p:nvPr/>
        </p:nvSpPr>
        <p:spPr>
          <a:xfrm>
            <a:off x="478375" y="172286"/>
            <a:ext cx="2849615" cy="446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pt-BR" sz="2600" b="1" dirty="0" smtClean="0">
                <a:ea typeface="Calibri" panose="020F0502020204030204"/>
                <a:cs typeface="Calibri" panose="020F0502020204030204"/>
              </a:rPr>
              <a:t>Bases de dados</a:t>
            </a:r>
            <a:endParaRPr sz="26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0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283</Words>
  <Application>Microsoft Office PowerPoint</Application>
  <PresentationFormat>Apresentação na tela (4:3)</PresentationFormat>
  <Paragraphs>51</Paragraphs>
  <Slides>19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Técnico Final – GT Política de CT&amp;I da Bahia</dc:title>
  <dc:subject/>
  <dc:creator>Diana Sampaio Melo</dc:creator>
  <cp:keywords/>
  <dc:description>generated using python-pptx</dc:description>
  <cp:lastModifiedBy>fernanda.rmoraes fernanda.rmoraes</cp:lastModifiedBy>
  <cp:revision>116</cp:revision>
  <cp:lastPrinted>2025-09-29T18:52:15Z</cp:lastPrinted>
  <dcterms:created xsi:type="dcterms:W3CDTF">2013-01-27T09:14:16Z</dcterms:created>
  <dcterms:modified xsi:type="dcterms:W3CDTF">2025-10-10T11:14:18Z</dcterms:modified>
  <cp:category/>
</cp:coreProperties>
</file>