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4" r:id="rId5"/>
  </p:sldMasterIdLst>
  <p:notesMasterIdLst>
    <p:notesMasterId r:id="rId21"/>
  </p:notesMasterIdLst>
  <p:sldIdLst>
    <p:sldId id="256" r:id="rId6"/>
    <p:sldId id="257" r:id="rId7"/>
    <p:sldId id="258" r:id="rId8"/>
    <p:sldId id="260" r:id="rId9"/>
    <p:sldId id="261" r:id="rId10"/>
    <p:sldId id="27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  <p:embeddedFontLs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Staatliches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hljxMYDSY7O0QW0lyY6XYLz6R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171e01d10_0_4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g34171e01d1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171e01d10_0_5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4171e01d1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171e01d10_0_16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3" name="Google Shape;193;g34171e01d10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171e01d10_0_18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9" name="Google Shape;209;g34171e01d1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19bd6f47a_0_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3" name="Google Shape;223;g3419bd6f47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2ae706f31_0_2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1f2ae706f3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2ae706f31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4" name="Google Shape;104;g1f2ae706f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19bd6f47a_0_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g3419bd6f4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171e01d10_0_3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5" name="Google Shape;125;g34171e01d1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171e01d10_0_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g34171e01d1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652220C4-8DAC-E8D5-7BD3-13DBAAC4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171e01d10_0_15:notes">
            <a:extLst>
              <a:ext uri="{FF2B5EF4-FFF2-40B4-BE49-F238E27FC236}">
                <a16:creationId xmlns:a16="http://schemas.microsoft.com/office/drawing/2014/main" id="{C65CB6CE-0665-657B-D2CA-A066F8971B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2" name="Google Shape;142;g34171e01d10_0_15:notes">
            <a:extLst>
              <a:ext uri="{FF2B5EF4-FFF2-40B4-BE49-F238E27FC236}">
                <a16:creationId xmlns:a16="http://schemas.microsoft.com/office/drawing/2014/main" id="{1AF2501E-6337-B28B-7E11-002CC9B102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344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171e01d10_0_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2" name="Google Shape;142;g34171e01d1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171e01d10_0_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g34171e01d1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19bd6f47a_0_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9" name="Google Shape;159;g3419bd6f4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536281" y="136651"/>
            <a:ext cx="593979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3552F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1832509" y="2400299"/>
            <a:ext cx="8803640" cy="379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419682" y="6569327"/>
            <a:ext cx="6486525" cy="2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r>
              <a:rPr lang="pt-BR" sz="1400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Departamento de Programas de Inovação | Coordenação-Geral de Tecnologias Setoriais</a:t>
            </a:r>
            <a:endParaRPr>
              <a:solidFill>
                <a:srgbClr val="AFABAB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8" name="Google Shape;68;p1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9" name="Google Shape;69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2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" name="Google Shape;76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79" name="Google Shape;79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3" name="Google Shape;83;p12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4" name="Google Shape;84;p12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91" name="Google Shape;91;p13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8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8"/>
          <p:cNvSpPr txBox="1">
            <a:spLocks noGrp="1"/>
          </p:cNvSpPr>
          <p:nvPr>
            <p:ph type="sldNum" idx="12"/>
          </p:nvPr>
        </p:nvSpPr>
        <p:spPr>
          <a:xfrm>
            <a:off x="419682" y="6569327"/>
            <a:ext cx="6486525" cy="2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r>
              <a:rPr lang="pt-BR" sz="1400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Departamento de Programas de Inovação | Coordenação-Geral de Tecnologias Setoriais</a:t>
            </a:r>
            <a:endParaRPr>
              <a:solidFill>
                <a:srgbClr val="AFABAB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9"/>
          <p:cNvSpPr txBox="1">
            <a:spLocks noGrp="1"/>
          </p:cNvSpPr>
          <p:nvPr>
            <p:ph type="title"/>
          </p:nvPr>
        </p:nvSpPr>
        <p:spPr>
          <a:xfrm>
            <a:off x="536281" y="136651"/>
            <a:ext cx="593979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3552F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body" idx="1"/>
          </p:nvPr>
        </p:nvSpPr>
        <p:spPr>
          <a:xfrm>
            <a:off x="1565915" y="2145284"/>
            <a:ext cx="4784090" cy="352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9"/>
          <p:cNvSpPr txBox="1">
            <a:spLocks noGrp="1"/>
          </p:cNvSpPr>
          <p:nvPr>
            <p:ph type="body" idx="2"/>
          </p:nvPr>
        </p:nvSpPr>
        <p:spPr>
          <a:xfrm>
            <a:off x="7997229" y="2104644"/>
            <a:ext cx="3796029" cy="418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sldNum" idx="12"/>
          </p:nvPr>
        </p:nvSpPr>
        <p:spPr>
          <a:xfrm>
            <a:off x="419682" y="6569327"/>
            <a:ext cx="6486525" cy="2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r>
              <a:rPr lang="pt-BR" sz="1400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Departamento de Programas de Inovação | Coordenação-Geral de Tecnologias Setoriais</a:t>
            </a:r>
            <a:endParaRPr>
              <a:solidFill>
                <a:srgbClr val="AFABAB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>
            <a:spLocks noGrp="1"/>
          </p:cNvSpPr>
          <p:nvPr>
            <p:ph type="title"/>
          </p:nvPr>
        </p:nvSpPr>
        <p:spPr>
          <a:xfrm>
            <a:off x="536281" y="136651"/>
            <a:ext cx="593979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3552F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0"/>
          <p:cNvSpPr txBox="1">
            <a:spLocks noGrp="1"/>
          </p:cNvSpPr>
          <p:nvPr>
            <p:ph type="sldNum" idx="12"/>
          </p:nvPr>
        </p:nvSpPr>
        <p:spPr>
          <a:xfrm>
            <a:off x="419682" y="6569327"/>
            <a:ext cx="6486525" cy="2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r>
              <a:rPr lang="pt-BR" sz="1400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Departamento de Programas de Inovação | Coordenação-Geral de Tecnologias Setoriais</a:t>
            </a:r>
            <a:endParaRPr>
              <a:solidFill>
                <a:srgbClr val="AFABAB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sldNum" idx="12"/>
          </p:nvPr>
        </p:nvSpPr>
        <p:spPr>
          <a:xfrm>
            <a:off x="419682" y="6569327"/>
            <a:ext cx="6486525" cy="2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r>
              <a:rPr lang="pt-BR" sz="1400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Departamento de Programas de Inovação | Coordenação-Geral de Tecnologias Setoriais</a:t>
            </a:r>
            <a:endParaRPr>
              <a:solidFill>
                <a:srgbClr val="AFABAB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1103312" y="298451"/>
            <a:ext cx="104631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25" tIns="44000" rIns="88025" bIns="44000" anchor="ctr" anchorCtr="0">
            <a:noAutofit/>
          </a:bodyPr>
          <a:lstStyle>
            <a:lvl1pPr lv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13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25" tIns="44000" rIns="88025" bIns="44000" anchor="t" anchorCtr="0">
            <a:noAutofit/>
          </a:bodyPr>
          <a:lstStyle>
            <a:lvl1pPr marL="457200" lvl="0" indent="-22860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92000"/>
              </a:lnSpc>
              <a:spcBef>
                <a:spcPts val="1467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2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2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31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4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31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333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6" name="Google Shape;56;p12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7" name="Google Shape;57;p1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1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01201" y="136651"/>
            <a:ext cx="2590799" cy="5848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3"/>
          <p:cNvSpPr txBox="1">
            <a:spLocks noGrp="1"/>
          </p:cNvSpPr>
          <p:nvPr>
            <p:ph type="title"/>
          </p:nvPr>
        </p:nvSpPr>
        <p:spPr>
          <a:xfrm>
            <a:off x="536281" y="136651"/>
            <a:ext cx="593979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552F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body" idx="1"/>
          </p:nvPr>
        </p:nvSpPr>
        <p:spPr>
          <a:xfrm>
            <a:off x="1832509" y="2400299"/>
            <a:ext cx="8803640" cy="379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419682" y="6569327"/>
            <a:ext cx="6486525" cy="2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r>
              <a:rPr lang="pt-BR" sz="1400">
                <a:solidFill>
                  <a:srgbClr val="AFABAB"/>
                </a:solidFill>
                <a:latin typeface="Calibri"/>
                <a:ea typeface="Calibri"/>
                <a:cs typeface="Calibri"/>
                <a:sym typeface="Calibri"/>
              </a:rPr>
              <a:t>Departamento de Programas de Inovação | Coordenação-Geral de Tecnologias Setoriais</a:t>
            </a:r>
            <a:endParaRPr>
              <a:solidFill>
                <a:srgbClr val="AFABAB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41" y="412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>
            <a:spLocks noGrp="1"/>
          </p:cNvSpPr>
          <p:nvPr>
            <p:ph type="title"/>
          </p:nvPr>
        </p:nvSpPr>
        <p:spPr>
          <a:xfrm>
            <a:off x="228599" y="1143000"/>
            <a:ext cx="5481735" cy="75148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49987" dist="250190" dir="8460000" algn="ctr">
              <a:srgbClr val="000000">
                <a:alpha val="27450"/>
              </a:srgbClr>
            </a:outerShdw>
          </a:effectLst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pt-BR" sz="2800" b="1" dirty="0" smtClean="0">
                <a:solidFill>
                  <a:schemeClr val="dk1"/>
                </a:solidFill>
              </a:rPr>
              <a:t>REUNIÃO DO FÓRUM DO CONSECTI</a:t>
            </a:r>
            <a:r>
              <a:rPr lang="pt-BR" sz="2800" dirty="0">
                <a:latin typeface="Calibri"/>
                <a:ea typeface="Calibri"/>
                <a:cs typeface="Calibri"/>
              </a:rPr>
              <a:t/>
            </a:r>
            <a:br>
              <a:rPr lang="pt-BR" sz="2800" dirty="0">
                <a:latin typeface="Calibri"/>
                <a:ea typeface="Calibri"/>
                <a:cs typeface="Calibri"/>
              </a:rPr>
            </a:br>
            <a:r>
              <a:rPr lang="pt-BR" sz="2000" dirty="0" smtClean="0">
                <a:solidFill>
                  <a:schemeClr val="dk1"/>
                </a:solidFill>
              </a:rPr>
              <a:t>Foz do Iguaçu - 2025</a:t>
            </a:r>
            <a:endParaRPr lang="pt-BR" dirty="0">
              <a:solidFill>
                <a:schemeClr val="dk1"/>
              </a:solidFill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8005590" y="5595354"/>
            <a:ext cx="4122224" cy="118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pt-BR" sz="24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Hideraldo</a:t>
            </a:r>
            <a:r>
              <a:rPr lang="pt-BR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Almeida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t-B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Secretário</a:t>
            </a:r>
            <a:r>
              <a:rPr lang="pt-BR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Desenvolvimento Tecnológico e </a:t>
            </a:r>
            <a:r>
              <a:rPr lang="pt-BR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Inovação - Substituto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34171e01d10_0_43"/>
          <p:cNvPicPr preferRelativeResize="0"/>
          <p:nvPr/>
        </p:nvPicPr>
        <p:blipFill rotWithShape="1">
          <a:blip r:embed="rId3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4171e01d10_0_43"/>
          <p:cNvSpPr/>
          <p:nvPr/>
        </p:nvSpPr>
        <p:spPr>
          <a:xfrm>
            <a:off x="998150" y="734600"/>
            <a:ext cx="96885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455" marR="0" lvl="0" indent="-33845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pt-BR" sz="2650" b="1" err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Govtech</a:t>
            </a:r>
            <a:r>
              <a:rPr lang="pt-BR" sz="265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650" b="1">
                <a:solidFill>
                  <a:srgbClr val="F44400"/>
                </a:solidFill>
                <a:latin typeface="Calibri"/>
                <a:ea typeface="Calibri"/>
                <a:cs typeface="Calibri"/>
                <a:sym typeface="Calibri"/>
              </a:rPr>
              <a:t>Iniciativas</a:t>
            </a:r>
            <a:endParaRPr lang="pt-BR" sz="2650" b="1">
              <a:solidFill>
                <a:srgbClr val="F44400"/>
              </a:solidFill>
              <a:latin typeface="Calibri"/>
              <a:ea typeface="Calibri"/>
              <a:cs typeface="Calibri"/>
            </a:endParaRPr>
          </a:p>
          <a:p>
            <a:pPr marL="338455" marR="0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2" name="Google Shape;172;g34171e01d10_0_43"/>
          <p:cNvSpPr txBox="1"/>
          <p:nvPr/>
        </p:nvSpPr>
        <p:spPr>
          <a:xfrm>
            <a:off x="806100" y="1810200"/>
            <a:ext cx="107334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658" marR="0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1" i="0" u="none" strike="noStrike" cap="none">
              <a:solidFill>
                <a:srgbClr val="005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4171e01d10_0_43"/>
          <p:cNvSpPr txBox="1"/>
          <p:nvPr/>
        </p:nvSpPr>
        <p:spPr>
          <a:xfrm>
            <a:off x="519520" y="1937339"/>
            <a:ext cx="4118824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Executivo corresponde a 56% das iniciativas do poder público por nível de governo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4" name="Google Shape;174;g34171e01d10_0_43"/>
          <p:cNvSpPr txBox="1"/>
          <p:nvPr/>
        </p:nvSpPr>
        <p:spPr>
          <a:xfrm>
            <a:off x="1392900" y="3021650"/>
            <a:ext cx="64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75" name="Google Shape;175;g34171e01d10_0_43" title="Pontos marcado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200" y="1599763"/>
            <a:ext cx="6803823" cy="429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151B53E3-75D8-DA81-AB41-D396B85C7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609" y="6187806"/>
            <a:ext cx="2612947" cy="5600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DF20FA-9371-FE7E-0DB8-17F1299B47B1}"/>
              </a:ext>
            </a:extLst>
          </p:cNvPr>
          <p:cNvSpPr txBox="1"/>
          <p:nvPr/>
        </p:nvSpPr>
        <p:spPr>
          <a:xfrm>
            <a:off x="4901293" y="6153150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/>
              <a:t>Fonte: </a:t>
            </a:r>
            <a:r>
              <a:rPr lang="pt-BR" sz="1000" err="1"/>
              <a:t>BrazilLab</a:t>
            </a:r>
            <a:r>
              <a:rPr lang="pt-BR" sz="1000"/>
              <a:t> (2024)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63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171e01d10_0_55"/>
          <p:cNvSpPr/>
          <p:nvPr/>
        </p:nvSpPr>
        <p:spPr>
          <a:xfrm>
            <a:off x="757283" y="685309"/>
            <a:ext cx="10467385" cy="5481226"/>
          </a:xfrm>
          <a:custGeom>
            <a:avLst/>
            <a:gdLst/>
            <a:ahLst/>
            <a:cxnLst/>
            <a:rect l="l" t="t" r="r" b="b"/>
            <a:pathLst>
              <a:path w="16484071" h="8631852" extrusionOk="0">
                <a:moveTo>
                  <a:pt x="16179271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8327052"/>
                </a:lnTo>
                <a:cubicBezTo>
                  <a:pt x="0" y="8495962"/>
                  <a:pt x="135890" y="8631852"/>
                  <a:pt x="304800" y="8631852"/>
                </a:cubicBezTo>
                <a:lnTo>
                  <a:pt x="16179271" y="8631852"/>
                </a:lnTo>
                <a:cubicBezTo>
                  <a:pt x="16348180" y="8631852"/>
                  <a:pt x="16484071" y="8495962"/>
                  <a:pt x="16484071" y="8327052"/>
                </a:cubicBezTo>
                <a:lnTo>
                  <a:pt x="16484071" y="304800"/>
                </a:lnTo>
                <a:cubicBezTo>
                  <a:pt x="16484071" y="135890"/>
                  <a:pt x="16348180" y="0"/>
                  <a:pt x="16179271" y="0"/>
                </a:cubicBezTo>
                <a:close/>
              </a:path>
            </a:pathLst>
          </a:custGeom>
          <a:solidFill>
            <a:srgbClr val="FFFCE8">
              <a:alpha val="40390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4171e01d10_0_55"/>
          <p:cNvSpPr/>
          <p:nvPr/>
        </p:nvSpPr>
        <p:spPr>
          <a:xfrm>
            <a:off x="487371" y="436907"/>
            <a:ext cx="11318387" cy="5986560"/>
          </a:xfrm>
          <a:custGeom>
            <a:avLst/>
            <a:gdLst/>
            <a:ahLst/>
            <a:cxnLst/>
            <a:rect l="l" t="t" r="r" b="b"/>
            <a:pathLst>
              <a:path w="5745374" h="3038863" extrusionOk="0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4171e01d10_0_55"/>
          <p:cNvSpPr/>
          <p:nvPr/>
        </p:nvSpPr>
        <p:spPr>
          <a:xfrm>
            <a:off x="4565978" y="4113271"/>
            <a:ext cx="6153881" cy="34593"/>
          </a:xfrm>
          <a:custGeom>
            <a:avLst/>
            <a:gdLst/>
            <a:ahLst/>
            <a:cxnLst/>
            <a:rect l="l" t="t" r="r" b="b"/>
            <a:pathLst>
              <a:path w="6231778" h="35031" extrusionOk="0">
                <a:moveTo>
                  <a:pt x="5678058" y="35031"/>
                </a:moveTo>
                <a:lnTo>
                  <a:pt x="553720" y="35031"/>
                </a:lnTo>
                <a:cubicBezTo>
                  <a:pt x="247650" y="35031"/>
                  <a:pt x="0" y="27036"/>
                  <a:pt x="0" y="17437"/>
                </a:cubicBezTo>
                <a:cubicBezTo>
                  <a:pt x="0" y="7799"/>
                  <a:pt x="247650" y="0"/>
                  <a:pt x="553720" y="0"/>
                </a:cubicBezTo>
                <a:lnTo>
                  <a:pt x="5678058" y="0"/>
                </a:lnTo>
                <a:cubicBezTo>
                  <a:pt x="5984128" y="0"/>
                  <a:pt x="6231778" y="7799"/>
                  <a:pt x="6231778" y="17437"/>
                </a:cubicBezTo>
                <a:cubicBezTo>
                  <a:pt x="6230508" y="27036"/>
                  <a:pt x="5982858" y="35031"/>
                  <a:pt x="5678058" y="35031"/>
                </a:cubicBezTo>
                <a:close/>
              </a:path>
            </a:pathLst>
          </a:custGeom>
          <a:solidFill>
            <a:srgbClr val="3C3C3C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4171e01d10_0_55"/>
          <p:cNvSpPr/>
          <p:nvPr/>
        </p:nvSpPr>
        <p:spPr>
          <a:xfrm>
            <a:off x="685800" y="685309"/>
            <a:ext cx="3507174" cy="1298637"/>
          </a:xfrm>
          <a:custGeom>
            <a:avLst/>
            <a:gdLst/>
            <a:ahLst/>
            <a:cxnLst/>
            <a:rect l="l" t="t" r="r" b="b"/>
            <a:pathLst>
              <a:path w="5254194" h="1945524" extrusionOk="0">
                <a:moveTo>
                  <a:pt x="0" y="0"/>
                </a:moveTo>
                <a:lnTo>
                  <a:pt x="5254194" y="0"/>
                </a:lnTo>
                <a:lnTo>
                  <a:pt x="5254194" y="1945523"/>
                </a:lnTo>
                <a:lnTo>
                  <a:pt x="0" y="1945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US"/>
          </a:p>
        </p:txBody>
      </p:sp>
      <p:sp>
        <p:nvSpPr>
          <p:cNvPr id="184" name="Google Shape;184;g34171e01d10_0_55"/>
          <p:cNvSpPr txBox="1"/>
          <p:nvPr/>
        </p:nvSpPr>
        <p:spPr>
          <a:xfrm>
            <a:off x="3512805" y="1847911"/>
            <a:ext cx="8046300" cy="13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 b="0" i="0" u="none" strike="noStrike" cap="none">
                <a:solidFill>
                  <a:srgbClr val="171717"/>
                </a:solidFill>
                <a:latin typeface="Staatliches"/>
                <a:ea typeface="Staatliches"/>
                <a:cs typeface="Staatliches"/>
                <a:sym typeface="Staatliches"/>
              </a:rPr>
              <a:t>Programa nacional de desenvolvimento e contratação de soluções inovadoras</a:t>
            </a:r>
            <a:endParaRPr sz="900"/>
          </a:p>
        </p:txBody>
      </p:sp>
      <p:grpSp>
        <p:nvGrpSpPr>
          <p:cNvPr id="185" name="Google Shape;185;g34171e01d10_0_55"/>
          <p:cNvGrpSpPr/>
          <p:nvPr/>
        </p:nvGrpSpPr>
        <p:grpSpPr>
          <a:xfrm>
            <a:off x="434500" y="3465028"/>
            <a:ext cx="5388900" cy="3987531"/>
            <a:chOff x="0" y="0"/>
            <a:chExt cx="10777800" cy="7975062"/>
          </a:xfrm>
        </p:grpSpPr>
        <p:sp>
          <p:nvSpPr>
            <p:cNvPr id="186" name="Google Shape;186;g34171e01d10_0_55"/>
            <p:cNvSpPr/>
            <p:nvPr/>
          </p:nvSpPr>
          <p:spPr>
            <a:xfrm rot="-8100000">
              <a:off x="3169965" y="2811174"/>
              <a:ext cx="4277905" cy="4277905"/>
            </a:xfrm>
            <a:custGeom>
              <a:avLst/>
              <a:gdLst/>
              <a:ahLst/>
              <a:cxnLst/>
              <a:rect l="l" t="t" r="r" b="b"/>
              <a:pathLst>
                <a:path w="4275527" h="4275527" extrusionOk="0">
                  <a:moveTo>
                    <a:pt x="0" y="0"/>
                  </a:moveTo>
                  <a:lnTo>
                    <a:pt x="4275526" y="0"/>
                  </a:lnTo>
                  <a:lnTo>
                    <a:pt x="4275526" y="4275526"/>
                  </a:lnTo>
                  <a:lnTo>
                    <a:pt x="0" y="42755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US"/>
            </a:p>
          </p:txBody>
        </p:sp>
        <p:sp>
          <p:nvSpPr>
            <p:cNvPr id="187" name="Google Shape;187;g34171e01d10_0_55"/>
            <p:cNvSpPr/>
            <p:nvPr/>
          </p:nvSpPr>
          <p:spPr>
            <a:xfrm rot="10800000">
              <a:off x="1491815" y="0"/>
              <a:ext cx="4085116" cy="4085116"/>
            </a:xfrm>
            <a:custGeom>
              <a:avLst/>
              <a:gdLst/>
              <a:ahLst/>
              <a:cxnLst/>
              <a:rect l="l" t="t" r="r" b="b"/>
              <a:pathLst>
                <a:path w="4085116" h="4085116" extrusionOk="0">
                  <a:moveTo>
                    <a:pt x="4085117" y="4085116"/>
                  </a:moveTo>
                  <a:lnTo>
                    <a:pt x="0" y="4085116"/>
                  </a:lnTo>
                  <a:lnTo>
                    <a:pt x="0" y="0"/>
                  </a:lnTo>
                  <a:lnTo>
                    <a:pt x="4085117" y="0"/>
                  </a:lnTo>
                  <a:lnTo>
                    <a:pt x="4085117" y="4085116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US"/>
            </a:p>
          </p:txBody>
        </p:sp>
        <p:sp>
          <p:nvSpPr>
            <p:cNvPr id="188" name="Google Shape;188;g34171e01d10_0_55"/>
            <p:cNvSpPr/>
            <p:nvPr/>
          </p:nvSpPr>
          <p:spPr>
            <a:xfrm flipH="1">
              <a:off x="0" y="1647447"/>
              <a:ext cx="4571326" cy="4571326"/>
            </a:xfrm>
            <a:custGeom>
              <a:avLst/>
              <a:gdLst/>
              <a:ahLst/>
              <a:cxnLst/>
              <a:rect l="l" t="t" r="r" b="b"/>
              <a:pathLst>
                <a:path w="4571326" h="4571326" extrusionOk="0">
                  <a:moveTo>
                    <a:pt x="4571326" y="0"/>
                  </a:moveTo>
                  <a:lnTo>
                    <a:pt x="0" y="0"/>
                  </a:lnTo>
                  <a:lnTo>
                    <a:pt x="0" y="4571326"/>
                  </a:lnTo>
                  <a:lnTo>
                    <a:pt x="4571326" y="4571326"/>
                  </a:lnTo>
                  <a:lnTo>
                    <a:pt x="4571326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US"/>
            </a:p>
          </p:txBody>
        </p:sp>
        <p:sp>
          <p:nvSpPr>
            <p:cNvPr id="189" name="Google Shape;189;g34171e01d10_0_55"/>
            <p:cNvSpPr/>
            <p:nvPr/>
          </p:nvSpPr>
          <p:spPr>
            <a:xfrm rot="10800000" flipH="1">
              <a:off x="6502273" y="1947353"/>
              <a:ext cx="4275527" cy="4275527"/>
            </a:xfrm>
            <a:custGeom>
              <a:avLst/>
              <a:gdLst/>
              <a:ahLst/>
              <a:cxnLst/>
              <a:rect l="l" t="t" r="r" b="b"/>
              <a:pathLst>
                <a:path w="4275527" h="4275527" extrusionOk="0">
                  <a:moveTo>
                    <a:pt x="0" y="4275527"/>
                  </a:moveTo>
                  <a:lnTo>
                    <a:pt x="4275527" y="4275527"/>
                  </a:lnTo>
                  <a:lnTo>
                    <a:pt x="4275527" y="0"/>
                  </a:lnTo>
                  <a:lnTo>
                    <a:pt x="0" y="0"/>
                  </a:lnTo>
                  <a:lnTo>
                    <a:pt x="0" y="4275527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US"/>
            </a:p>
          </p:txBody>
        </p:sp>
      </p:grpSp>
      <p:sp>
        <p:nvSpPr>
          <p:cNvPr id="190" name="Google Shape;190;g34171e01d10_0_55"/>
          <p:cNvSpPr txBox="1"/>
          <p:nvPr/>
        </p:nvSpPr>
        <p:spPr>
          <a:xfrm>
            <a:off x="6710641" y="4492407"/>
            <a:ext cx="1650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171717"/>
                </a:solidFill>
                <a:latin typeface="Staatliches"/>
                <a:ea typeface="Staatliches"/>
                <a:cs typeface="Staatliches"/>
                <a:sym typeface="Staatliches"/>
              </a:rPr>
              <a:t>MCTI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34171e01d10_0_169"/>
          <p:cNvPicPr preferRelativeResize="0"/>
          <p:nvPr/>
        </p:nvPicPr>
        <p:blipFill rotWithShape="1">
          <a:blip r:embed="rId3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4171e01d10_0_169"/>
          <p:cNvSpPr txBox="1"/>
          <p:nvPr/>
        </p:nvSpPr>
        <p:spPr>
          <a:xfrm>
            <a:off x="806100" y="1810200"/>
            <a:ext cx="107334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658" marR="0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1" i="0" u="none" strike="noStrike" cap="none">
              <a:solidFill>
                <a:srgbClr val="005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4171e01d10_0_169"/>
          <p:cNvSpPr txBox="1"/>
          <p:nvPr/>
        </p:nvSpPr>
        <p:spPr>
          <a:xfrm>
            <a:off x="1392900" y="3021650"/>
            <a:ext cx="64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98" name="Google Shape;198;g34171e01d10_0_169"/>
          <p:cNvSpPr txBox="1"/>
          <p:nvPr/>
        </p:nvSpPr>
        <p:spPr>
          <a:xfrm>
            <a:off x="1940553" y="1214022"/>
            <a:ext cx="776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3C3C3C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O PROGRAMA VISA APLICAR  NACIONALMENTE A:</a:t>
            </a:r>
            <a:endParaRPr sz="900"/>
          </a:p>
        </p:txBody>
      </p:sp>
      <p:sp>
        <p:nvSpPr>
          <p:cNvPr id="199" name="Google Shape;199;g34171e01d10_0_169"/>
          <p:cNvSpPr txBox="1"/>
          <p:nvPr/>
        </p:nvSpPr>
        <p:spPr>
          <a:xfrm>
            <a:off x="857835" y="2306209"/>
            <a:ext cx="988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i="0" u="none" strike="noStrike" cap="none">
                <a:solidFill>
                  <a:srgbClr val="183EFF"/>
                </a:solidFill>
                <a:latin typeface="Poppins"/>
                <a:ea typeface="Poppins"/>
                <a:cs typeface="Poppins"/>
                <a:sym typeface="Poppins"/>
              </a:rPr>
              <a:t>CONTRATAÇÃO DE SOLUÇÕES INOVADORAS</a:t>
            </a:r>
            <a:endParaRPr sz="900"/>
          </a:p>
        </p:txBody>
      </p:sp>
      <p:sp>
        <p:nvSpPr>
          <p:cNvPr id="200" name="Google Shape;200;g34171e01d10_0_169"/>
          <p:cNvSpPr txBox="1"/>
          <p:nvPr/>
        </p:nvSpPr>
        <p:spPr>
          <a:xfrm>
            <a:off x="857835" y="3104217"/>
            <a:ext cx="10134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183EFF"/>
                </a:solidFill>
                <a:latin typeface="Staatliches"/>
                <a:ea typeface="Staatliches"/>
                <a:cs typeface="Staatliches"/>
                <a:sym typeface="Staatliches"/>
              </a:rPr>
              <a:t>CAPÍTULO IV DA </a:t>
            </a:r>
            <a:r>
              <a:rPr lang="pt-BR" sz="1700" b="0" i="0" u="sng" strike="noStrike" cap="none">
                <a:solidFill>
                  <a:srgbClr val="183EFF"/>
                </a:solidFill>
                <a:latin typeface="Staatliches"/>
                <a:ea typeface="Staatliches"/>
                <a:cs typeface="Staatliches"/>
                <a:sym typeface="Staatliches"/>
              </a:rPr>
              <a:t>LEI COMPLEMENTAR 182/2021</a:t>
            </a:r>
            <a:endParaRPr sz="900"/>
          </a:p>
        </p:txBody>
      </p:sp>
      <p:cxnSp>
        <p:nvCxnSpPr>
          <p:cNvPr id="201" name="Google Shape;201;g34171e01d10_0_169"/>
          <p:cNvCxnSpPr/>
          <p:nvPr/>
        </p:nvCxnSpPr>
        <p:spPr>
          <a:xfrm>
            <a:off x="6208169" y="3449706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3C3C3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2" name="Google Shape;202;g34171e01d10_0_169"/>
          <p:cNvSpPr txBox="1"/>
          <p:nvPr/>
        </p:nvSpPr>
        <p:spPr>
          <a:xfrm>
            <a:off x="2785889" y="4146126"/>
            <a:ext cx="6844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183EFF"/>
                </a:solidFill>
                <a:latin typeface="Staatliches"/>
                <a:ea typeface="Staatliches"/>
                <a:cs typeface="Staatliches"/>
                <a:sym typeface="Staatliches"/>
              </a:rPr>
              <a:t>MARCO LEGAL DAS STARTUPS </a:t>
            </a:r>
            <a:endParaRPr sz="900"/>
          </a:p>
          <a:p>
            <a:pPr marL="0" marR="0" lvl="0" indent="0" algn="ctr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CONTRATOS PÚBLICOS DE SOLUÇÃO INOVADORA</a:t>
            </a:r>
            <a:endParaRPr sz="900"/>
          </a:p>
        </p:txBody>
      </p:sp>
      <p:cxnSp>
        <p:nvCxnSpPr>
          <p:cNvPr id="203" name="Google Shape;203;g34171e01d10_0_169"/>
          <p:cNvCxnSpPr/>
          <p:nvPr/>
        </p:nvCxnSpPr>
        <p:spPr>
          <a:xfrm>
            <a:off x="6233569" y="4904937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3C3C3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4" name="Google Shape;204;g34171e01d10_0_169"/>
          <p:cNvSpPr txBox="1"/>
          <p:nvPr/>
        </p:nvSpPr>
        <p:spPr>
          <a:xfrm>
            <a:off x="2377809" y="5683908"/>
            <a:ext cx="73317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CONTRATAÇÃO DE SOLUÇÕES INOVADORAS DESENVOLVIDAS OU A SEREM DESENVOLVIDAS POR STARTUPS PARA DESENVOLVER SOLUÇÕES INOVADORAS VOLTADAS A DESAFIOS DE POLÍTICAS PÚBLICAS</a:t>
            </a:r>
            <a:endParaRPr sz="900"/>
          </a:p>
        </p:txBody>
      </p:sp>
      <p:sp>
        <p:nvSpPr>
          <p:cNvPr id="205" name="Google Shape;205;g34171e01d10_0_169"/>
          <p:cNvSpPr/>
          <p:nvPr/>
        </p:nvSpPr>
        <p:spPr>
          <a:xfrm>
            <a:off x="347438" y="-2512"/>
            <a:ext cx="11650737" cy="1214470"/>
          </a:xfrm>
          <a:custGeom>
            <a:avLst/>
            <a:gdLst/>
            <a:ahLst/>
            <a:cxnLst/>
            <a:rect l="l" t="t" r="r" b="b"/>
            <a:pathLst>
              <a:path w="2331313" h="4456771" extrusionOk="0">
                <a:moveTo>
                  <a:pt x="2206853" y="4456771"/>
                </a:moveTo>
                <a:lnTo>
                  <a:pt x="124460" y="4456771"/>
                </a:lnTo>
                <a:cubicBezTo>
                  <a:pt x="55880" y="4456771"/>
                  <a:pt x="0" y="4400891"/>
                  <a:pt x="0" y="433231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206853" y="0"/>
                </a:lnTo>
                <a:cubicBezTo>
                  <a:pt x="2275433" y="0"/>
                  <a:pt x="2331313" y="55880"/>
                  <a:pt x="2331313" y="124460"/>
                </a:cubicBezTo>
                <a:lnTo>
                  <a:pt x="2331313" y="4332311"/>
                </a:lnTo>
                <a:cubicBezTo>
                  <a:pt x="2331313" y="4400891"/>
                  <a:pt x="2275433" y="4456771"/>
                  <a:pt x="2206853" y="4456771"/>
                </a:cubicBezTo>
                <a:close/>
              </a:path>
            </a:pathLst>
          </a:custGeom>
          <a:solidFill>
            <a:srgbClr val="00B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4171e01d10_0_169"/>
          <p:cNvSpPr txBox="1"/>
          <p:nvPr/>
        </p:nvSpPr>
        <p:spPr>
          <a:xfrm>
            <a:off x="857825" y="327675"/>
            <a:ext cx="664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A</a:t>
            </a:r>
            <a:r>
              <a:rPr lang="pt-BR" sz="3600" b="0" i="0" u="none" strike="noStrike" cap="non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PRESENTAÇÃO</a:t>
            </a:r>
            <a:r>
              <a:rPr lang="pt-BR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/ J</a:t>
            </a:r>
            <a:r>
              <a:rPr lang="pt-BR" sz="3600" b="0" i="0" u="none" strike="noStrike" cap="non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ustificativa</a:t>
            </a:r>
            <a:endParaRPr sz="3600"/>
          </a:p>
        </p:txBody>
      </p:sp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88EB14FA-59C5-7416-46C9-614D0C219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609" y="6187806"/>
            <a:ext cx="2612947" cy="560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34171e01d10_0_185"/>
          <p:cNvPicPr preferRelativeResize="0"/>
          <p:nvPr/>
        </p:nvPicPr>
        <p:blipFill rotWithShape="1">
          <a:blip r:embed="rId3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4171e01d10_0_185"/>
          <p:cNvSpPr txBox="1"/>
          <p:nvPr/>
        </p:nvSpPr>
        <p:spPr>
          <a:xfrm>
            <a:off x="5487336" y="1723784"/>
            <a:ext cx="142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i="0" u="none" strike="noStrike" cap="none">
                <a:solidFill>
                  <a:srgbClr val="183EFF"/>
                </a:solidFill>
                <a:latin typeface="Poppins"/>
                <a:ea typeface="Poppins"/>
                <a:cs typeface="Poppins"/>
                <a:sym typeface="Poppins"/>
              </a:rPr>
              <a:t>CPSI</a:t>
            </a:r>
            <a:endParaRPr sz="900"/>
          </a:p>
        </p:txBody>
      </p:sp>
      <p:sp>
        <p:nvSpPr>
          <p:cNvPr id="213" name="Google Shape;213;g34171e01d10_0_185"/>
          <p:cNvSpPr txBox="1"/>
          <p:nvPr/>
        </p:nvSpPr>
        <p:spPr>
          <a:xfrm>
            <a:off x="2776707" y="3615219"/>
            <a:ext cx="6844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A </a:t>
            </a:r>
            <a:r>
              <a:rPr lang="pt-BR" sz="1700" b="0" i="0" u="none" strike="noStrike" cap="none">
                <a:solidFill>
                  <a:srgbClr val="183EFF"/>
                </a:solidFill>
                <a:latin typeface="Staatliches"/>
                <a:ea typeface="Staatliches"/>
                <a:cs typeface="Staatliches"/>
                <a:sym typeface="Staatliches"/>
              </a:rPr>
              <a:t>INOVAÇÃO </a:t>
            </a:r>
            <a:r>
              <a:rPr lang="pt-BR" sz="17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E </a:t>
            </a:r>
            <a:r>
              <a:rPr lang="pt-BR" sz="1700" b="0" i="0" u="none" strike="noStrike" cap="none">
                <a:solidFill>
                  <a:srgbClr val="183EFF"/>
                </a:solidFill>
                <a:latin typeface="Staatliches"/>
                <a:ea typeface="Staatliches"/>
                <a:cs typeface="Staatliches"/>
                <a:sym typeface="Staatliches"/>
              </a:rPr>
              <a:t>PESQUISA </a:t>
            </a:r>
            <a:r>
              <a:rPr lang="pt-BR" sz="17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NO SETOR PÚBLICO </a:t>
            </a:r>
            <a:endParaRPr sz="900"/>
          </a:p>
        </p:txBody>
      </p:sp>
      <p:cxnSp>
        <p:nvCxnSpPr>
          <p:cNvPr id="214" name="Google Shape;214;g34171e01d10_0_185"/>
          <p:cNvCxnSpPr/>
          <p:nvPr/>
        </p:nvCxnSpPr>
        <p:spPr>
          <a:xfrm>
            <a:off x="6198988" y="2293158"/>
            <a:ext cx="0" cy="1070100"/>
          </a:xfrm>
          <a:prstGeom prst="straightConnector1">
            <a:avLst/>
          </a:prstGeom>
          <a:noFill/>
          <a:ln w="38100" cap="flat" cmpd="sng">
            <a:solidFill>
              <a:srgbClr val="3C3C3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5" name="Google Shape;215;g34171e01d10_0_185"/>
          <p:cNvSpPr txBox="1"/>
          <p:nvPr/>
        </p:nvSpPr>
        <p:spPr>
          <a:xfrm>
            <a:off x="5474636" y="2646655"/>
            <a:ext cx="32148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ESTIMULA</a:t>
            </a:r>
            <a:endParaRPr sz="900"/>
          </a:p>
        </p:txBody>
      </p:sp>
      <p:cxnSp>
        <p:nvCxnSpPr>
          <p:cNvPr id="216" name="Google Shape;216;g34171e01d10_0_185"/>
          <p:cNvCxnSpPr/>
          <p:nvPr/>
        </p:nvCxnSpPr>
        <p:spPr>
          <a:xfrm>
            <a:off x="6198988" y="4262943"/>
            <a:ext cx="0" cy="1070100"/>
          </a:xfrm>
          <a:prstGeom prst="straightConnector1">
            <a:avLst/>
          </a:prstGeom>
          <a:noFill/>
          <a:ln w="38100" cap="flat" cmpd="sng">
            <a:solidFill>
              <a:srgbClr val="3C3C3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7" name="Google Shape;217;g34171e01d10_0_185"/>
          <p:cNvSpPr txBox="1"/>
          <p:nvPr/>
        </p:nvSpPr>
        <p:spPr>
          <a:xfrm>
            <a:off x="5474636" y="4616440"/>
            <a:ext cx="32148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POSSIBILITA</a:t>
            </a:r>
            <a:endParaRPr sz="900"/>
          </a:p>
        </p:txBody>
      </p:sp>
      <p:sp>
        <p:nvSpPr>
          <p:cNvPr id="218" name="Google Shape;218;g34171e01d10_0_185"/>
          <p:cNvSpPr txBox="1"/>
          <p:nvPr/>
        </p:nvSpPr>
        <p:spPr>
          <a:xfrm>
            <a:off x="3131657" y="5587114"/>
            <a:ext cx="68445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DIRECIONAMENTO DO </a:t>
            </a:r>
            <a:r>
              <a:rPr lang="pt-BR" sz="1700" b="0" i="0" u="sng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PODER DE COMPRA</a:t>
            </a:r>
            <a:r>
              <a:rPr lang="pt-BR" sz="17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 DOS ENTES PÚBLICOS A </a:t>
            </a:r>
            <a:r>
              <a:rPr lang="pt-BR" sz="1700" b="0" i="0" u="none" strike="noStrike" cap="none">
                <a:solidFill>
                  <a:srgbClr val="183EFF"/>
                </a:solidFill>
                <a:latin typeface="Staatliches"/>
                <a:ea typeface="Staatliches"/>
                <a:cs typeface="Staatliches"/>
                <a:sym typeface="Staatliches"/>
              </a:rPr>
              <a:t>PROBLEMAS CONCRETOS</a:t>
            </a:r>
            <a:endParaRPr sz="900"/>
          </a:p>
          <a:p>
            <a:pPr marL="0" marR="0" lvl="0" indent="0" algn="ctr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ESTIMULANDO A </a:t>
            </a:r>
            <a:r>
              <a:rPr lang="pt-BR" sz="1700" b="0" i="0" u="none" strike="noStrike" cap="none">
                <a:solidFill>
                  <a:srgbClr val="183EFF"/>
                </a:solidFill>
                <a:latin typeface="Staatliches"/>
                <a:ea typeface="Staatliches"/>
                <a:cs typeface="Staatliches"/>
                <a:sym typeface="Staatliches"/>
              </a:rPr>
              <a:t>CRIAÇÃO </a:t>
            </a:r>
            <a:r>
              <a:rPr lang="pt-BR" sz="17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E </a:t>
            </a:r>
            <a:r>
              <a:rPr lang="pt-BR" sz="1700" b="0" i="0" u="none" strike="noStrike" cap="none">
                <a:solidFill>
                  <a:srgbClr val="183EFF"/>
                </a:solidFill>
                <a:latin typeface="Staatliches"/>
                <a:ea typeface="Staatliches"/>
                <a:cs typeface="Staatliches"/>
                <a:sym typeface="Staatliches"/>
              </a:rPr>
              <a:t>TRAÇÃO </a:t>
            </a:r>
            <a:r>
              <a:rPr lang="pt-BR" sz="1700" b="0" i="0" u="none" strike="noStrike" cap="none">
                <a:solidFill>
                  <a:srgbClr val="3C3C3C"/>
                </a:solidFill>
                <a:latin typeface="Staatliches"/>
                <a:ea typeface="Staatliches"/>
                <a:cs typeface="Staatliches"/>
                <a:sym typeface="Staatliches"/>
              </a:rPr>
              <a:t>DE NOVAS EMPRESAS DE BASE TECNOLÓGICA</a:t>
            </a:r>
            <a:endParaRPr sz="900"/>
          </a:p>
        </p:txBody>
      </p:sp>
      <p:sp>
        <p:nvSpPr>
          <p:cNvPr id="219" name="Google Shape;219;g34171e01d10_0_185"/>
          <p:cNvSpPr/>
          <p:nvPr/>
        </p:nvSpPr>
        <p:spPr>
          <a:xfrm>
            <a:off x="373575" y="1925"/>
            <a:ext cx="11650737" cy="1214470"/>
          </a:xfrm>
          <a:custGeom>
            <a:avLst/>
            <a:gdLst/>
            <a:ahLst/>
            <a:cxnLst/>
            <a:rect l="l" t="t" r="r" b="b"/>
            <a:pathLst>
              <a:path w="2331313" h="4456771" extrusionOk="0">
                <a:moveTo>
                  <a:pt x="2206853" y="4456771"/>
                </a:moveTo>
                <a:lnTo>
                  <a:pt x="124460" y="4456771"/>
                </a:lnTo>
                <a:cubicBezTo>
                  <a:pt x="55880" y="4456771"/>
                  <a:pt x="0" y="4400891"/>
                  <a:pt x="0" y="433231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206853" y="0"/>
                </a:lnTo>
                <a:cubicBezTo>
                  <a:pt x="2275433" y="0"/>
                  <a:pt x="2331313" y="55880"/>
                  <a:pt x="2331313" y="124460"/>
                </a:cubicBezTo>
                <a:lnTo>
                  <a:pt x="2331313" y="4332311"/>
                </a:lnTo>
                <a:cubicBezTo>
                  <a:pt x="2331313" y="4400891"/>
                  <a:pt x="2275433" y="4456771"/>
                  <a:pt x="2206853" y="4456771"/>
                </a:cubicBezTo>
                <a:close/>
              </a:path>
            </a:pathLst>
          </a:custGeom>
          <a:solidFill>
            <a:srgbClr val="00B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4171e01d10_0_185"/>
          <p:cNvSpPr txBox="1"/>
          <p:nvPr/>
        </p:nvSpPr>
        <p:spPr>
          <a:xfrm>
            <a:off x="690550" y="295875"/>
            <a:ext cx="664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A</a:t>
            </a:r>
            <a:r>
              <a:rPr lang="pt-BR" sz="3600" b="0" i="0" u="none" strike="noStrike" cap="non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PRESENTAÇÃO</a:t>
            </a:r>
            <a:r>
              <a:rPr lang="pt-BR" sz="36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/ J</a:t>
            </a:r>
            <a:r>
              <a:rPr lang="pt-BR" sz="3600" b="0" i="0" u="none" strike="noStrike" cap="non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ustificativa</a:t>
            </a:r>
            <a:endParaRPr sz="3600"/>
          </a:p>
        </p:txBody>
      </p:sp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3A2E3EF1-49E9-7496-5C9F-D920755AC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609" y="6187806"/>
            <a:ext cx="2612947" cy="560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19bd6f47a_0_18"/>
          <p:cNvSpPr txBox="1"/>
          <p:nvPr/>
        </p:nvSpPr>
        <p:spPr>
          <a:xfrm>
            <a:off x="806100" y="1810200"/>
            <a:ext cx="10733400" cy="425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455" lvl="0" indent="-33845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29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1) Recurso $ limitado;</a:t>
            </a:r>
            <a:endParaRPr lang="pt-BR" sz="2900" b="1" dirty="0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  <a:p>
            <a:pPr marL="338658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9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lvl="0" indent="-33865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29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2) Adesão pelos </a:t>
            </a:r>
            <a:r>
              <a:rPr lang="pt-BR" sz="2900" b="1" dirty="0" smtClean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estados e municípios</a:t>
            </a:r>
            <a:r>
              <a:rPr lang="pt-BR" sz="29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sz="29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9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lvl="0" indent="-33865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29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3) Difusão do CPSI;</a:t>
            </a:r>
            <a:endParaRPr sz="29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lvl="0" indent="-33865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9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lvl="0" indent="-33865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29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4) Proteção de dados.</a:t>
            </a:r>
            <a:endParaRPr sz="29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lvl="0" indent="-33865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9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lvl="0" indent="-33865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29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5) Resistencia à mudanças e aversão ao risco</a:t>
            </a:r>
            <a:endParaRPr sz="2900" b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marR="0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1" i="0" u="none" strike="noStrike" cap="none" dirty="0">
              <a:solidFill>
                <a:srgbClr val="005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3419bd6f47a_0_18"/>
          <p:cNvPicPr preferRelativeResize="0"/>
          <p:nvPr/>
        </p:nvPicPr>
        <p:blipFill rotWithShape="1">
          <a:blip r:embed="rId3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419bd6f47a_0_18"/>
          <p:cNvSpPr/>
          <p:nvPr/>
        </p:nvSpPr>
        <p:spPr>
          <a:xfrm>
            <a:off x="998150" y="734600"/>
            <a:ext cx="96885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658" marR="0" lvl="0" indent="-33865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pt-BR" sz="3266" b="1" dirty="0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Desafios</a:t>
            </a:r>
            <a:endParaRPr sz="3266" b="1" dirty="0">
              <a:solidFill>
                <a:srgbClr val="0050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marR="0" lvl="0" indent="-33865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pt-BR" sz="2667" b="1" i="0" u="none" strike="noStrike" cap="none" dirty="0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67" b="1" dirty="0">
              <a:solidFill>
                <a:srgbClr val="F4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marR="0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4D4BE2DF-AD2F-7E5D-45DB-2434B2CCE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609" y="6187806"/>
            <a:ext cx="2612947" cy="560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1f2ae706f31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34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f2ae706f31_0_24"/>
          <p:cNvSpPr txBox="1"/>
          <p:nvPr/>
        </p:nvSpPr>
        <p:spPr>
          <a:xfrm>
            <a:off x="8146620" y="5181600"/>
            <a:ext cx="3540600" cy="8566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algn="ctr">
              <a:buSzPts val="1800"/>
            </a:pPr>
            <a:r>
              <a:rPr lang="pt-BR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Hideraldo</a:t>
            </a:r>
            <a:r>
              <a:rPr lang="pt-BR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Almeida 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+55 61 </a:t>
            </a:r>
            <a:r>
              <a:rPr lang="pt-BR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2033-7809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hideraldo</a:t>
            </a:r>
            <a:r>
              <a:rPr lang="pt-BR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.almeida@</a:t>
            </a:r>
            <a:r>
              <a:rPr lang="pt-BR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mcti.gov.br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f2ae706f31_0_24"/>
          <p:cNvSpPr txBox="1"/>
          <p:nvPr/>
        </p:nvSpPr>
        <p:spPr>
          <a:xfrm>
            <a:off x="1346478" y="3451341"/>
            <a:ext cx="6405600" cy="118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400"/>
            </a:pPr>
            <a:r>
              <a:rPr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</a:t>
            </a:r>
            <a:endParaRPr lang="pt-BR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90000"/>
              </a:lnSpc>
              <a:buSzPts val="1400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</a:t>
            </a: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Desenvolvimento Tecnológico e Inovação</a:t>
            </a:r>
            <a:endParaRPr lang="pt-BR" sz="20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E4E4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rgbClr val="4E4E4E"/>
                </a:solidFill>
                <a:latin typeface="Arial"/>
                <a:ea typeface="Arial"/>
                <a:cs typeface="Arial"/>
                <a:sym typeface="Arial"/>
              </a:rPr>
              <a:t>www.gov.br/mcti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8678AACA-E154-36F7-5ABE-D6D7EEEC0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2" y="1735156"/>
            <a:ext cx="7772513" cy="1716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14CADDE-C976-7646-421D-BD41B9F3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3000"/>
                    </a14:imgEffect>
                    <a14:imgEffect>
                      <a14:brightnessContrast bright="42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555" y="0"/>
            <a:ext cx="11889033" cy="6858000"/>
          </a:xfrm>
          <a:prstGeom prst="rect">
            <a:avLst/>
          </a:prstGeom>
        </p:spPr>
      </p:pic>
      <p:pic>
        <p:nvPicPr>
          <p:cNvPr id="106" name="Google Shape;106;g1f2ae706f31_0_0"/>
          <p:cNvPicPr preferRelativeResize="0"/>
          <p:nvPr/>
        </p:nvPicPr>
        <p:blipFill rotWithShape="1">
          <a:blip r:embed="rId5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f2ae706f31_0_0"/>
          <p:cNvSpPr/>
          <p:nvPr/>
        </p:nvSpPr>
        <p:spPr>
          <a:xfrm>
            <a:off x="837964" y="1400390"/>
            <a:ext cx="8880294" cy="55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455" indent="-338455">
              <a:lnSpc>
                <a:spcPct val="92000"/>
              </a:lnSpc>
              <a:buSzPts val="2667"/>
            </a:pPr>
            <a:r>
              <a:rPr lang="pt-BR" sz="400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Conectando</a:t>
            </a:r>
            <a:r>
              <a:rPr lang="pt-BR" sz="4000" b="1" i="0" u="none" strike="noStrike" cap="none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b="1">
                <a:solidFill>
                  <a:srgbClr val="F44400"/>
                </a:solidFill>
                <a:latin typeface="Calibri"/>
                <a:ea typeface="Calibri"/>
                <a:cs typeface="Calibri"/>
                <a:sym typeface="Calibri"/>
              </a:rPr>
              <a:t>Ciência, Startups &amp; Governo</a:t>
            </a:r>
            <a:endParaRPr lang="pt-BR" sz="4000" b="1" i="0" u="none" strike="noStrike" cap="none">
              <a:solidFill>
                <a:srgbClr val="F444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8" name="Google Shape;108;g1f2ae706f31_0_0"/>
          <p:cNvSpPr txBox="1"/>
          <p:nvPr/>
        </p:nvSpPr>
        <p:spPr>
          <a:xfrm>
            <a:off x="836179" y="2727278"/>
            <a:ext cx="10579800" cy="199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455" indent="-338455" algn="ctr">
              <a:lnSpc>
                <a:spcPct val="92000"/>
              </a:lnSpc>
              <a:buSzPts val="2667"/>
            </a:pPr>
            <a:r>
              <a:rPr lang="pt-BR" sz="3200">
                <a:solidFill>
                  <a:schemeClr val="accent5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Conjunto de infraestruturas, soluções e atores que utilizem a inovação e a tecnologia para </a:t>
            </a:r>
            <a:r>
              <a:rPr lang="pt-BR" sz="3200" b="1">
                <a:solidFill>
                  <a:schemeClr val="accent5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melhorar serviços ou processos públicos </a:t>
            </a:r>
            <a:r>
              <a:rPr lang="pt-BR" sz="3200">
                <a:solidFill>
                  <a:schemeClr val="accent5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sz="3200" b="1">
                <a:solidFill>
                  <a:schemeClr val="accent5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solucionar problemas complexos </a:t>
            </a:r>
            <a:r>
              <a:rPr lang="pt-BR" sz="3200">
                <a:solidFill>
                  <a:schemeClr val="accent5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 gerem impacto na sociedade.</a:t>
            </a:r>
            <a:endParaRPr lang="pt-BR" sz="2650" i="0" u="none" strike="noStrike" cap="none">
              <a:solidFill>
                <a:schemeClr val="accent5">
                  <a:lumMod val="49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D01184D5-35C3-AAA3-FBAF-9B0CDB157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6609" y="6187806"/>
            <a:ext cx="2612947" cy="560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Vista de uma cidade&#10;&#10;O conteúdo gerado por IA pode estar incorreto.">
            <a:extLst>
              <a:ext uri="{FF2B5EF4-FFF2-40B4-BE49-F238E27FC236}">
                <a16:creationId xmlns:a16="http://schemas.microsoft.com/office/drawing/2014/main" id="{326B8A56-A2D4-B31A-2279-7DEEF927FA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81000"/>
                    </a14:imgEffect>
                    <a14:imgEffect>
                      <a14:brightnessContrast bright="12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4903" y="0"/>
            <a:ext cx="4911685" cy="6839639"/>
          </a:xfrm>
          <a:prstGeom prst="rect">
            <a:avLst/>
          </a:prstGeom>
        </p:spPr>
      </p:pic>
      <p:pic>
        <p:nvPicPr>
          <p:cNvPr id="113" name="Google Shape;113;g3419bd6f47a_0_0"/>
          <p:cNvPicPr preferRelativeResize="0"/>
          <p:nvPr/>
        </p:nvPicPr>
        <p:blipFill rotWithShape="1">
          <a:blip r:embed="rId5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419bd6f47a_0_0"/>
          <p:cNvSpPr/>
          <p:nvPr/>
        </p:nvSpPr>
        <p:spPr>
          <a:xfrm>
            <a:off x="984979" y="1083381"/>
            <a:ext cx="5257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455" indent="-338455">
              <a:lnSpc>
                <a:spcPct val="92000"/>
              </a:lnSpc>
              <a:buSzPts val="2667"/>
            </a:pPr>
            <a:r>
              <a:rPr lang="pt-BR" sz="4000" b="1">
                <a:solidFill>
                  <a:srgbClr val="F44400"/>
                </a:solidFill>
                <a:latin typeface="Calibri"/>
                <a:ea typeface="Calibri"/>
                <a:cs typeface="Calibri"/>
                <a:sym typeface="Calibri"/>
              </a:rPr>
              <a:t>Como?</a:t>
            </a:r>
            <a:endParaRPr lang="pt-BR"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5" name="Google Shape;115;g3419bd6f47a_0_0"/>
          <p:cNvSpPr txBox="1"/>
          <p:nvPr/>
        </p:nvSpPr>
        <p:spPr>
          <a:xfrm>
            <a:off x="632670" y="1554007"/>
            <a:ext cx="6108789" cy="665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455" indent="-338455">
              <a:lnSpc>
                <a:spcPct val="92000"/>
              </a:lnSpc>
              <a:buSzPts val="2667"/>
            </a:pPr>
            <a:r>
              <a:rPr lang="pt-BR" sz="28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 </a:t>
            </a:r>
          </a:p>
          <a:p>
            <a:pPr marL="338455" indent="-338455">
              <a:lnSpc>
                <a:spcPct val="92000"/>
              </a:lnSpc>
              <a:buSzPts val="2667"/>
            </a:pPr>
            <a:endParaRPr lang="pt-BR" sz="28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455" indent="-338455">
              <a:lnSpc>
                <a:spcPct val="92000"/>
              </a:lnSpc>
              <a:buSzPts val="2667"/>
            </a:pPr>
            <a:r>
              <a:rPr lang="pt-BR" sz="3200" b="1">
                <a:solidFill>
                  <a:schemeClr val="accent5">
                    <a:lumMod val="49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  Por meio da aplicação eficiente de soluções tecnológicas inovadoras aos serviços de interesse público, como forma de impactar positivamente as políticas públicas e alcançar melhorias efetivas e de larga abrangência à vida dos cidadãos</a:t>
            </a:r>
            <a:endParaRPr lang="pt-BR" sz="3200" b="1">
              <a:solidFill>
                <a:schemeClr val="accent5">
                  <a:lumMod val="49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38455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800" b="1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  <a:p>
            <a:pPr marL="338455" indent="-338455" algn="ctr">
              <a:lnSpc>
                <a:spcPct val="92000"/>
              </a:lnSpc>
              <a:buSzPts val="2667"/>
            </a:pPr>
            <a:endParaRPr lang="pt-BR" sz="2800" b="1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  <a:p>
            <a:pPr marL="338455" lvl="0" indent="-338455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rgbClr val="115B43"/>
              </a:solidFill>
              <a:highlight>
                <a:srgbClr val="F8F9FA"/>
              </a:highlight>
              <a:latin typeface="Calibri"/>
              <a:ea typeface="Calibri"/>
              <a:cs typeface="Calibri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115B43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38455" marR="0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1" i="0" u="none" strike="noStrike" cap="none">
              <a:solidFill>
                <a:srgbClr val="00505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A5C9FFB6-0E8F-82CD-9258-35171ED7C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1862" y="6279613"/>
            <a:ext cx="2612947" cy="560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CD00D80-A1DB-EF5C-6729-F80CF29A12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85000"/>
                    </a14:imgEffect>
                    <a14:imgEffect>
                      <a14:brightnessContrast bright="33000"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90" y="1243263"/>
            <a:ext cx="11891210" cy="5614737"/>
          </a:xfrm>
          <a:prstGeom prst="rect">
            <a:avLst/>
          </a:prstGeom>
        </p:spPr>
      </p:pic>
      <p:pic>
        <p:nvPicPr>
          <p:cNvPr id="127" name="Google Shape;127;g34171e01d10_0_31"/>
          <p:cNvPicPr preferRelativeResize="0"/>
          <p:nvPr/>
        </p:nvPicPr>
        <p:blipFill rotWithShape="1">
          <a:blip r:embed="rId5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4171e01d10_0_31"/>
          <p:cNvSpPr/>
          <p:nvPr/>
        </p:nvSpPr>
        <p:spPr>
          <a:xfrm>
            <a:off x="2531505" y="429855"/>
            <a:ext cx="7693722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455" indent="-338455" algn="ctr">
              <a:lnSpc>
                <a:spcPct val="92000"/>
              </a:lnSpc>
              <a:buSzPts val="2667"/>
            </a:pPr>
            <a:r>
              <a:rPr lang="pt-BR" sz="320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Atuação do Governo Federal em </a:t>
            </a:r>
            <a:r>
              <a:rPr lang="pt-BR" sz="3200" b="1" err="1">
                <a:solidFill>
                  <a:srgbClr val="F44400"/>
                </a:solidFill>
                <a:latin typeface="Calibri"/>
                <a:ea typeface="Calibri"/>
                <a:cs typeface="Calibri"/>
                <a:sym typeface="Calibri"/>
              </a:rPr>
              <a:t>GovTech</a:t>
            </a:r>
            <a:endParaRPr lang="pt-BR" sz="3200" b="0" i="0" u="none" strike="noStrike" cap="none" err="1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129;g34171e01d10_0_31"/>
          <p:cNvSpPr txBox="1"/>
          <p:nvPr/>
        </p:nvSpPr>
        <p:spPr>
          <a:xfrm>
            <a:off x="300649" y="2486172"/>
            <a:ext cx="3299527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Ecossistema de inovação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Ambiente Digital e empresas tech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Investidores e </a:t>
            </a:r>
            <a:r>
              <a:rPr lang="pt-BR" sz="1800" err="1">
                <a:solidFill>
                  <a:schemeClr val="dk2"/>
                </a:solidFill>
              </a:rPr>
              <a:t>VC’s</a:t>
            </a:r>
            <a:endParaRPr sz="1800" err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Startups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0" name="Google Shape;130;g34171e01d10_0_31"/>
          <p:cNvSpPr txBox="1"/>
          <p:nvPr/>
        </p:nvSpPr>
        <p:spPr>
          <a:xfrm>
            <a:off x="8422803" y="2484511"/>
            <a:ext cx="3773985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Governo Digital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Laboratórios de Inovação em governo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Política de dados abertos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Regulação (CPSI/ Lei de licitações)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31" name="Google Shape;131;g34171e01d10_0_31"/>
          <p:cNvSpPr txBox="1"/>
          <p:nvPr/>
        </p:nvSpPr>
        <p:spPr>
          <a:xfrm>
            <a:off x="525316" y="1713119"/>
            <a:ext cx="30000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455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50" b="1" u="sng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Oferta</a:t>
            </a:r>
            <a:endParaRPr lang="pt-BR" sz="2650" u="sng"/>
          </a:p>
        </p:txBody>
      </p:sp>
      <p:sp>
        <p:nvSpPr>
          <p:cNvPr id="132" name="Google Shape;132;g34171e01d10_0_31"/>
          <p:cNvSpPr txBox="1"/>
          <p:nvPr/>
        </p:nvSpPr>
        <p:spPr>
          <a:xfrm>
            <a:off x="8904195" y="1711459"/>
            <a:ext cx="30000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455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50" b="1" u="sng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Demanda</a:t>
            </a:r>
            <a:endParaRPr lang="pt-BR" u="sng"/>
          </a:p>
        </p:txBody>
      </p:sp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B300183A-4A63-E7C4-32B0-322B41697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6662" y="6298095"/>
            <a:ext cx="2612947" cy="560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4171e01d10_0_8"/>
          <p:cNvPicPr preferRelativeResize="0"/>
          <p:nvPr/>
        </p:nvPicPr>
        <p:blipFill rotWithShape="1">
          <a:blip r:embed="rId3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4171e01d10_0_8"/>
          <p:cNvSpPr/>
          <p:nvPr/>
        </p:nvSpPr>
        <p:spPr>
          <a:xfrm>
            <a:off x="998150" y="734600"/>
            <a:ext cx="96885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455" marR="0" lvl="0" indent="-33845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pt-BR" sz="320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Startups</a:t>
            </a:r>
            <a:r>
              <a:rPr lang="pt-BR" sz="3200" b="1" i="0" u="none" strike="noStrike" cap="none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err="1">
                <a:solidFill>
                  <a:srgbClr val="F44400"/>
                </a:solidFill>
                <a:latin typeface="Calibri"/>
                <a:ea typeface="Calibri"/>
                <a:cs typeface="Calibri"/>
                <a:sym typeface="Calibri"/>
              </a:rPr>
              <a:t>GovTech</a:t>
            </a:r>
            <a:endParaRPr lang="pt-BR" sz="3200" b="1">
              <a:solidFill>
                <a:srgbClr val="F44400"/>
              </a:solidFill>
              <a:latin typeface="Calibri"/>
              <a:ea typeface="Calibri"/>
              <a:cs typeface="Calibri"/>
            </a:endParaRPr>
          </a:p>
          <a:p>
            <a:pPr marL="338455" indent="-338455" algn="ctr">
              <a:lnSpc>
                <a:spcPct val="92000"/>
              </a:lnSpc>
              <a:buSzPts val="2667"/>
            </a:pPr>
            <a:endParaRPr lang="pt-BR" sz="2800" b="1">
              <a:solidFill>
                <a:srgbClr val="F4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455" marR="0" lvl="0" indent="-338455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667"/>
              <a:buFont typeface="Arial"/>
              <a:buNone/>
            </a:pPr>
            <a:r>
              <a:rPr lang="pt-BR" sz="2800" b="1">
                <a:solidFill>
                  <a:srgbClr val="F44400"/>
                </a:solidFill>
                <a:latin typeface="Calibri"/>
                <a:ea typeface="Calibri"/>
                <a:cs typeface="Calibri"/>
                <a:sym typeface="Calibri"/>
              </a:rPr>
              <a:t>promovem a transformação dos governos, pela união entre inovação tecnológica e as demandas governamentais.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9" name="Google Shape;139;g34171e01d10_0_8"/>
          <p:cNvSpPr txBox="1"/>
          <p:nvPr/>
        </p:nvSpPr>
        <p:spPr>
          <a:xfrm>
            <a:off x="842823" y="2030537"/>
            <a:ext cx="10733400" cy="396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455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lang="pt-BR" sz="3200" b="1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  <a:p>
            <a:pPr marL="338455" indent="-338455">
              <a:lnSpc>
                <a:spcPct val="92000"/>
              </a:lnSpc>
              <a:buClr>
                <a:schemeClr val="dk1"/>
              </a:buClr>
              <a:buSzPts val="2667"/>
            </a:pPr>
            <a:endParaRPr lang="pt-BR" sz="28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455" lvl="0" indent="-338455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667"/>
              <a:buFont typeface="Arial"/>
              <a:buNone/>
            </a:pPr>
            <a:r>
              <a:rPr lang="pt-BR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1) O uso de ferramentas digitais;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  <a:p>
            <a:pPr marL="338455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400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  <a:p>
            <a:pPr marL="338455" lvl="0" indent="-33845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2) Novas tecnologias relacionadas à análise e geração de dados; e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  <a:p>
            <a:pPr marL="338455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400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  <a:p>
            <a:pPr marL="338455" lvl="0" indent="-33845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3) Pessoas que já transitaram entre as esferas pública e privada, altamente engajadas em oferecer melhores serviços públicos ao cidadão.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  <a:p>
            <a:pPr marL="457200" marR="3810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600" b="1" i="0" u="none" strike="noStrike" cap="none">
              <a:solidFill>
                <a:srgbClr val="115B43"/>
              </a:solidFill>
              <a:highlight>
                <a:srgbClr val="F8F9FA"/>
              </a:highlight>
              <a:latin typeface="Calibri"/>
              <a:ea typeface="Calibri"/>
              <a:cs typeface="Calibri"/>
            </a:endParaRPr>
          </a:p>
          <a:p>
            <a:pPr marL="338455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667"/>
              <a:buNone/>
            </a:pPr>
            <a:endParaRPr sz="2667" b="1" i="0" u="none" strike="noStrike" cap="none">
              <a:solidFill>
                <a:srgbClr val="00505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C9D7AEA6-6C5D-3C29-8378-90F01027E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609" y="6187806"/>
            <a:ext cx="2612947" cy="560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669BD2D4-6D4B-EE40-9BE8-A1810B71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171e01d10_0_15">
            <a:extLst>
              <a:ext uri="{FF2B5EF4-FFF2-40B4-BE49-F238E27FC236}">
                <a16:creationId xmlns:a16="http://schemas.microsoft.com/office/drawing/2014/main" id="{9AA67658-7582-C858-D3A0-E4A92EC3374C}"/>
              </a:ext>
            </a:extLst>
          </p:cNvPr>
          <p:cNvSpPr/>
          <p:nvPr/>
        </p:nvSpPr>
        <p:spPr>
          <a:xfrm>
            <a:off x="5265288" y="1714656"/>
            <a:ext cx="1774503" cy="7816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g34171e01d10_0_15">
            <a:extLst>
              <a:ext uri="{FF2B5EF4-FFF2-40B4-BE49-F238E27FC236}">
                <a16:creationId xmlns:a16="http://schemas.microsoft.com/office/drawing/2014/main" id="{C1397E67-F7DA-9239-7A4E-CCF4ED30D2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4171e01d10_0_15">
            <a:extLst>
              <a:ext uri="{FF2B5EF4-FFF2-40B4-BE49-F238E27FC236}">
                <a16:creationId xmlns:a16="http://schemas.microsoft.com/office/drawing/2014/main" id="{30EC8CD8-9CE1-2884-EE4C-CD7A007E5B68}"/>
              </a:ext>
            </a:extLst>
          </p:cNvPr>
          <p:cNvSpPr/>
          <p:nvPr/>
        </p:nvSpPr>
        <p:spPr>
          <a:xfrm>
            <a:off x="998150" y="734600"/>
            <a:ext cx="96885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455" indent="-338455">
              <a:lnSpc>
                <a:spcPct val="92000"/>
              </a:lnSpc>
              <a:buSzPts val="2667"/>
            </a:pPr>
            <a:r>
              <a:rPr lang="pt-BR" sz="265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Startups </a:t>
            </a:r>
            <a:r>
              <a:rPr lang="pt-BR" sz="2650" b="1" err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Govtech</a:t>
            </a:r>
            <a:r>
              <a:rPr lang="pt-BR" sz="265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pt-BR" sz="2650" b="1">
                <a:solidFill>
                  <a:srgbClr val="F44400"/>
                </a:solidFill>
                <a:latin typeface="Calibri"/>
                <a:ea typeface="Calibri"/>
                <a:cs typeface="Calibri"/>
                <a:sym typeface="Calibri"/>
              </a:rPr>
              <a:t>Marco legal de Startups (LC 182/2021)</a:t>
            </a:r>
            <a:endParaRPr lang="pt-BR" sz="2650" b="1">
              <a:solidFill>
                <a:srgbClr val="F44400"/>
              </a:solidFill>
              <a:latin typeface="Calibri"/>
              <a:ea typeface="Calibri"/>
              <a:cs typeface="Calibri"/>
            </a:endParaRPr>
          </a:p>
          <a:p>
            <a:pPr marL="338455" marR="0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6" name="Google Shape;146;g34171e01d10_0_15">
            <a:extLst>
              <a:ext uri="{FF2B5EF4-FFF2-40B4-BE49-F238E27FC236}">
                <a16:creationId xmlns:a16="http://schemas.microsoft.com/office/drawing/2014/main" id="{C170557A-F46D-1920-B277-CD1B33F085A7}"/>
              </a:ext>
            </a:extLst>
          </p:cNvPr>
          <p:cNvSpPr txBox="1"/>
          <p:nvPr/>
        </p:nvSpPr>
        <p:spPr>
          <a:xfrm>
            <a:off x="787739" y="1791839"/>
            <a:ext cx="10733400" cy="403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455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startups     cliente       governo</a:t>
            </a:r>
            <a:endParaRPr lang="pt-BR" sz="3200" b="1">
              <a:solidFill>
                <a:srgbClr val="2F5496"/>
              </a:solidFill>
              <a:latin typeface="Calibri"/>
              <a:ea typeface="Calibri"/>
              <a:cs typeface="Calibri"/>
            </a:endParaRPr>
          </a:p>
          <a:p>
            <a:pPr marL="338455" marR="0" lvl="0" indent="-33845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rgbClr val="115B43"/>
              </a:solidFill>
              <a:highlight>
                <a:srgbClr val="F8F9FA"/>
              </a:highlight>
              <a:latin typeface="Calibri"/>
              <a:ea typeface="Calibri"/>
              <a:cs typeface="Calibri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115B43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38455" indent="-338455" algn="ctr">
              <a:lnSpc>
                <a:spcPct val="92000"/>
              </a:lnSpc>
            </a:pPr>
            <a:r>
              <a:rPr lang="pt-BR" sz="28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*Startups </a:t>
            </a:r>
            <a:r>
              <a:rPr lang="pt-BR" sz="2800" b="1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GovTech</a:t>
            </a:r>
            <a:r>
              <a:rPr lang="pt-BR" sz="28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não atendem somente a governos. </a:t>
            </a:r>
            <a:endParaRPr lang="en-US" sz="2800">
              <a:latin typeface="Calibri"/>
              <a:ea typeface="Calibri"/>
              <a:cs typeface="Calibri"/>
              <a:sym typeface="Calibri"/>
            </a:endParaRPr>
          </a:p>
          <a:p>
            <a:pPr marL="338455" indent="-338455">
              <a:lnSpc>
                <a:spcPct val="92000"/>
              </a:lnSpc>
            </a:pPr>
            <a:endParaRPr lang="pt-BR"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455" indent="-338455">
              <a:lnSpc>
                <a:spcPct val="92000"/>
              </a:lnSpc>
            </a:pPr>
            <a:r>
              <a:rPr lang="pt-BR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Estão à disposição de concessionárias de serviços públicos e empresas privadas que lidam com grandes contingentes. 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338455" indent="-338455">
              <a:lnSpc>
                <a:spcPct val="92000"/>
              </a:lnSpc>
            </a:pPr>
            <a:r>
              <a:rPr lang="pt-BR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Englobam companhias privadas, de governos ou de capital misto.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338455" marR="0" lvl="0" indent="-338455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SzPts val="2667"/>
              <a:buFont typeface="Arial"/>
              <a:buNone/>
            </a:pPr>
            <a:endParaRPr lang="pt-BR" sz="2650" b="1">
              <a:solidFill>
                <a:srgbClr val="005051"/>
              </a:solidFill>
              <a:latin typeface="Calibri"/>
              <a:ea typeface="Calibri"/>
              <a:cs typeface="Calibri"/>
            </a:endParaRPr>
          </a:p>
          <a:p>
            <a:pPr marL="338455" marR="0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1">
              <a:solidFill>
                <a:srgbClr val="00505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0ADAEE8E-E97A-D38C-BD60-70F2DCF0D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609" y="6187806"/>
            <a:ext cx="2612947" cy="5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9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4171e01d10_0_15"/>
          <p:cNvPicPr preferRelativeResize="0"/>
          <p:nvPr/>
        </p:nvPicPr>
        <p:blipFill rotWithShape="1">
          <a:blip r:embed="rId3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4171e01d10_0_15"/>
          <p:cNvSpPr/>
          <p:nvPr/>
        </p:nvSpPr>
        <p:spPr>
          <a:xfrm>
            <a:off x="998150" y="734600"/>
            <a:ext cx="96885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455" indent="-338455">
              <a:lnSpc>
                <a:spcPct val="92000"/>
              </a:lnSpc>
              <a:buSzPts val="2667"/>
            </a:pPr>
            <a:r>
              <a:rPr lang="pt-BR" sz="265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Startups </a:t>
            </a:r>
            <a:r>
              <a:rPr lang="pt-BR" sz="2650" b="1" err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Govtech</a:t>
            </a:r>
            <a:r>
              <a:rPr lang="pt-BR" sz="265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 e o </a:t>
            </a:r>
            <a:r>
              <a:rPr lang="pt-BR" sz="2650" b="1">
                <a:solidFill>
                  <a:srgbClr val="F44400"/>
                </a:solidFill>
                <a:latin typeface="Calibri"/>
                <a:ea typeface="Calibri"/>
                <a:cs typeface="Calibri"/>
                <a:sym typeface="Calibri"/>
              </a:rPr>
              <a:t>Marco legal de Startups (LC 182/2021)</a:t>
            </a:r>
            <a:endParaRPr lang="pt-BR" sz="2650" b="1">
              <a:solidFill>
                <a:srgbClr val="F44400"/>
              </a:solidFill>
              <a:latin typeface="Calibri"/>
              <a:ea typeface="Calibri"/>
              <a:cs typeface="Calibri"/>
            </a:endParaRPr>
          </a:p>
          <a:p>
            <a:pPr marL="338455" marR="0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6" name="Google Shape;146;g34171e01d10_0_15"/>
          <p:cNvSpPr txBox="1"/>
          <p:nvPr/>
        </p:nvSpPr>
        <p:spPr>
          <a:xfrm>
            <a:off x="806100" y="1810200"/>
            <a:ext cx="107334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658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32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govtech      cliente       governo</a:t>
            </a:r>
            <a:endParaRPr sz="32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marR="0" lvl="0" indent="-33865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rgbClr val="115B43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115B43"/>
              </a:solidFill>
              <a:highlight>
                <a:srgbClr val="F8F9FA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38658" marR="0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2667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objetivo final: implementar soluções de políticas públicas e prestar serviços públicos ao cidadão</a:t>
            </a:r>
            <a:endParaRPr sz="2667" b="1">
              <a:solidFill>
                <a:srgbClr val="0050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marR="0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1">
              <a:solidFill>
                <a:srgbClr val="0050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marR="0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pt-BR" sz="2667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papel fundamental na transformação digital</a:t>
            </a:r>
            <a:endParaRPr sz="2667" b="1">
              <a:solidFill>
                <a:srgbClr val="005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4171e01d10_0_15"/>
          <p:cNvSpPr/>
          <p:nvPr/>
        </p:nvSpPr>
        <p:spPr>
          <a:xfrm>
            <a:off x="5366275" y="2146150"/>
            <a:ext cx="1728600" cy="56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4C94E15E-55D9-688D-8BE8-DE4E6AC06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609" y="6187806"/>
            <a:ext cx="2612947" cy="560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34171e01d10_0_22"/>
          <p:cNvPicPr preferRelativeResize="0"/>
          <p:nvPr/>
        </p:nvPicPr>
        <p:blipFill rotWithShape="1">
          <a:blip r:embed="rId3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4171e01d10_0_22"/>
          <p:cNvSpPr/>
          <p:nvPr/>
        </p:nvSpPr>
        <p:spPr>
          <a:xfrm>
            <a:off x="998150" y="734600"/>
            <a:ext cx="96885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455" marR="0" lvl="0" indent="-33845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pt-BR" sz="265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Govtech </a:t>
            </a:r>
            <a:r>
              <a:rPr lang="pt-BR" sz="2650" b="1">
                <a:solidFill>
                  <a:srgbClr val="F44400"/>
                </a:solidFill>
                <a:latin typeface="Calibri"/>
                <a:ea typeface="Calibri"/>
                <a:cs typeface="Calibri"/>
                <a:sym typeface="Calibri"/>
              </a:rPr>
              <a:t>Perfil</a:t>
            </a:r>
            <a:endParaRPr lang="pt-BR" sz="2650" b="1">
              <a:solidFill>
                <a:srgbClr val="F44400"/>
              </a:solidFill>
              <a:latin typeface="Calibri"/>
              <a:ea typeface="Calibri"/>
              <a:cs typeface="Calibri"/>
            </a:endParaRPr>
          </a:p>
          <a:p>
            <a:pPr marL="338455" marR="0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4" name="Google Shape;154;g34171e01d10_0_22"/>
          <p:cNvSpPr txBox="1"/>
          <p:nvPr/>
        </p:nvSpPr>
        <p:spPr>
          <a:xfrm>
            <a:off x="806100" y="1810200"/>
            <a:ext cx="107334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658" marR="0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1" i="0" u="none" strike="noStrike" cap="none">
              <a:solidFill>
                <a:srgbClr val="005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34171e01d10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6550" y="1537031"/>
            <a:ext cx="6949023" cy="3392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4171e01d10_0_22"/>
          <p:cNvSpPr txBox="1"/>
          <p:nvPr/>
        </p:nvSpPr>
        <p:spPr>
          <a:xfrm>
            <a:off x="4075475" y="4919950"/>
            <a:ext cx="39174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/>
              <a:t>Fonte: Banco Mundial (2022)</a:t>
            </a:r>
            <a:endParaRPr/>
          </a:p>
        </p:txBody>
      </p:sp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5A633D72-258B-6EE1-AA66-192916956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609" y="6187806"/>
            <a:ext cx="2612947" cy="560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3419bd6f47a_0_7"/>
          <p:cNvPicPr preferRelativeResize="0"/>
          <p:nvPr/>
        </p:nvPicPr>
        <p:blipFill rotWithShape="1">
          <a:blip r:embed="rId3">
            <a:alphaModFix/>
          </a:blip>
          <a:srcRect r="97500"/>
          <a:stretch/>
        </p:blipFill>
        <p:spPr>
          <a:xfrm>
            <a:off x="0" y="0"/>
            <a:ext cx="304800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419bd6f47a_0_7"/>
          <p:cNvSpPr/>
          <p:nvPr/>
        </p:nvSpPr>
        <p:spPr>
          <a:xfrm>
            <a:off x="998150" y="734600"/>
            <a:ext cx="96885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455" indent="-338455">
              <a:lnSpc>
                <a:spcPct val="92000"/>
              </a:lnSpc>
              <a:buSzPts val="2667"/>
            </a:pPr>
            <a:r>
              <a:rPr lang="pt-BR" sz="3200" b="1">
                <a:solidFill>
                  <a:srgbClr val="005051"/>
                </a:solidFill>
                <a:latin typeface="Calibri"/>
                <a:ea typeface="Calibri"/>
                <a:cs typeface="Calibri"/>
                <a:sym typeface="Calibri"/>
              </a:rPr>
              <a:t>Govtech </a:t>
            </a:r>
            <a:r>
              <a:rPr lang="pt-BR" sz="3200" b="1">
                <a:solidFill>
                  <a:srgbClr val="F44400"/>
                </a:solidFill>
                <a:latin typeface="Calibri"/>
                <a:ea typeface="Calibri"/>
                <a:cs typeface="Calibri"/>
                <a:sym typeface="Calibri"/>
              </a:rPr>
              <a:t>Perfil</a:t>
            </a:r>
            <a:endParaRPr lang="pt-BR" sz="3200" b="1">
              <a:solidFill>
                <a:srgbClr val="F44400"/>
              </a:solidFill>
              <a:latin typeface="Calibri"/>
              <a:ea typeface="Calibri"/>
              <a:cs typeface="Calibri"/>
            </a:endParaRPr>
          </a:p>
          <a:p>
            <a:pPr marL="338455" marR="0" lvl="0" indent="-338455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3" name="Google Shape;163;g3419bd6f47a_0_7"/>
          <p:cNvSpPr txBox="1"/>
          <p:nvPr/>
        </p:nvSpPr>
        <p:spPr>
          <a:xfrm>
            <a:off x="806100" y="1810200"/>
            <a:ext cx="107334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38658" marR="0" lvl="0" indent="-338658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1" i="0" u="none" strike="noStrike" cap="none">
              <a:solidFill>
                <a:srgbClr val="0050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3419bd6f47a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967" y="2378498"/>
            <a:ext cx="4366583" cy="23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419bd6f47a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150" y="2575365"/>
            <a:ext cx="4936671" cy="217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https://lh7-rt.googleusercontent.com/slidesz/AGV_vUfYCm8nsbQRIll_3BfljICuYo56x14ysn7ii2TQdUyST50Tn6N71hJBN49XZ5-mJpS4yAYhh9eh5PJ1xZLnfa-Uvd_SUxcUfKvfWoQuqvWfA1it2X3qy562nj8rbo12ti8Zq1_HNzh1iCkSES-biqTmmRQAH3iGhNfkKb538xT9mz9X-NHuBA=s2048?key=M1gQvBLEqYEyfuSpslPAgw">
            <a:extLst>
              <a:ext uri="{FF2B5EF4-FFF2-40B4-BE49-F238E27FC236}">
                <a16:creationId xmlns:a16="http://schemas.microsoft.com/office/drawing/2014/main" id="{8555F994-37B9-1848-3914-71E3036ED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6609" y="6187806"/>
            <a:ext cx="2612947" cy="5600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4CA3CF7-9A6F-0CF0-81E9-62DCF781AB4C}"/>
              </a:ext>
            </a:extLst>
          </p:cNvPr>
          <p:cNvSpPr txBox="1"/>
          <p:nvPr/>
        </p:nvSpPr>
        <p:spPr>
          <a:xfrm>
            <a:off x="7959306" y="501194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Fonte: </a:t>
            </a:r>
            <a:r>
              <a:rPr lang="pt-BR" err="1"/>
              <a:t>BrazilLab</a:t>
            </a:r>
            <a:r>
              <a:rPr lang="pt-BR"/>
              <a:t> (2024)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5f59d6-18ff-4d95-bb45-4a757fa1d83e" xsi:nil="true"/>
    <lcf76f155ced4ddcb4097134ff3c332f xmlns="5377413a-42ed-4941-b7db-76017aced38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E30040B20E514EA6CC29A105E7B074" ma:contentTypeVersion="11" ma:contentTypeDescription="Crie um novo documento." ma:contentTypeScope="" ma:versionID="c9494472a014445c9f5609510403d528">
  <xsd:schema xmlns:xsd="http://www.w3.org/2001/XMLSchema" xmlns:xs="http://www.w3.org/2001/XMLSchema" xmlns:p="http://schemas.microsoft.com/office/2006/metadata/properties" xmlns:ns2="5377413a-42ed-4941-b7db-76017aced384" xmlns:ns3="d45f59d6-18ff-4d95-bb45-4a757fa1d83e" targetNamespace="http://schemas.microsoft.com/office/2006/metadata/properties" ma:root="true" ma:fieldsID="6c3d3303d6a8230c1f88c7b2aa706cbd" ns2:_="" ns3:_="">
    <xsd:import namespace="5377413a-42ed-4941-b7db-76017aced384"/>
    <xsd:import namespace="d45f59d6-18ff-4d95-bb45-4a757fa1d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7413a-42ed-4941-b7db-76017aced3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2b5e9547-5b9a-4cbf-83dc-e3004cf1e9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f59d6-18ff-4d95-bb45-4a757fa1d83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86a6699-4804-47d0-9b59-b87d927f9601}" ma:internalName="TaxCatchAll" ma:showField="CatchAllData" ma:web="d45f59d6-18ff-4d95-bb45-4a757fa1d8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3195C9-0C08-47FF-9CF9-DACD8C782B5E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d45f59d6-18ff-4d95-bb45-4a757fa1d83e"/>
    <ds:schemaRef ds:uri="http://schemas.openxmlformats.org/package/2006/metadata/core-properties"/>
    <ds:schemaRef ds:uri="5377413a-42ed-4941-b7db-76017aced38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B3180F-B2A9-40C9-87BD-EF29041296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5B41D-100F-453C-9D36-D53A1C845DF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377413a-42ed-4941-b7db-76017aced384"/>
    <ds:schemaRef ds:uri="d45f59d6-18ff-4d95-bb45-4a757fa1d83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Widescreen</PresentationFormat>
  <Paragraphs>90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Poppins</vt:lpstr>
      <vt:lpstr>Staatliches</vt:lpstr>
      <vt:lpstr>Calibri</vt:lpstr>
      <vt:lpstr>Office Theme</vt:lpstr>
      <vt:lpstr>Simple Light</vt:lpstr>
      <vt:lpstr>REUNIÃO DO FÓRUM DO CONSECTI Foz do Iguaçu - 2025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GovTech Summit 2025 Porto Alegre 29/05</dc:title>
  <dc:creator>Sofia Gusmao de Souza</dc:creator>
  <cp:lastModifiedBy>MCTI</cp:lastModifiedBy>
  <cp:revision>3</cp:revision>
  <dcterms:created xsi:type="dcterms:W3CDTF">2023-10-16T20:23:36Z</dcterms:created>
  <dcterms:modified xsi:type="dcterms:W3CDTF">2025-10-09T16:54:56Z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2023-10-11T00:00:00Z</vt:filetime>
  </property>
  <property fmtid="{D5CDD505-2E9C-101B-9397-08002B2CF9AE}" pid="3" name="LastSaved">
    <vt:filetime>2023-10-16T00:00:00Z</vt:filetime>
  </property>
  <property fmtid="{D5CDD505-2E9C-101B-9397-08002B2CF9AE}" pid="4" name="ContentTypeId">
    <vt:lpwstr>0x0101003CE30040B20E514EA6CC29A105E7B074</vt:lpwstr>
  </property>
</Properties>
</file>